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F7CD60-229E-8367-D869-596C5E0E4625}" v="12" dt="2024-10-07T16:07:03.969"/>
    <p1510:client id="{0C291124-9FA7-C99F-9F63-9BFF1CBA2DBF}" v="120" dt="2024-10-08T03:43:40.103"/>
    <p1510:client id="{3CDB69AA-5D11-52CB-7F2A-E56F4C9F0B01}" v="79" dt="2024-10-08T14:48:42.4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2D3BCB9-9F03-47B5-A265-ADCF89976B58}"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4C2A9B53-EEE0-4558-904D-64B3F930E618}">
      <dgm:prSet/>
      <dgm:spPr/>
      <dgm:t>
        <a:bodyPr/>
        <a:lstStyle/>
        <a:p>
          <a:r>
            <a:rPr lang="en-US">
              <a:latin typeface="Garamond"/>
            </a:rPr>
            <a:t>The effect of advances in the field of medicine on women across several parts of the globe has been focal. Over the years, the evolution of the proportion of women using contraceptives has increased. Data from sources such as Statista will be used to learn about the sales of contraceptives in the United States. </a:t>
          </a:r>
        </a:p>
      </dgm:t>
    </dgm:pt>
    <dgm:pt modelId="{6893A912-37E0-4560-B1DB-FF0843FA6FE5}" type="parTrans" cxnId="{216E1DB4-FF6C-4187-86A7-57C5B2D6DE2C}">
      <dgm:prSet/>
      <dgm:spPr/>
      <dgm:t>
        <a:bodyPr/>
        <a:lstStyle/>
        <a:p>
          <a:endParaRPr lang="en-US"/>
        </a:p>
      </dgm:t>
    </dgm:pt>
    <dgm:pt modelId="{2B596037-874E-4ABB-986E-D5DCED28E0EB}" type="sibTrans" cxnId="{216E1DB4-FF6C-4187-86A7-57C5B2D6DE2C}">
      <dgm:prSet/>
      <dgm:spPr/>
      <dgm:t>
        <a:bodyPr/>
        <a:lstStyle/>
        <a:p>
          <a:endParaRPr lang="en-US"/>
        </a:p>
      </dgm:t>
    </dgm:pt>
    <dgm:pt modelId="{ACC2721B-02F6-4101-9A04-EB67910FF5D5}">
      <dgm:prSet/>
      <dgm:spPr/>
      <dgm:t>
        <a:bodyPr/>
        <a:lstStyle/>
        <a:p>
          <a:r>
            <a:rPr lang="en-US">
              <a:latin typeface="Garamond"/>
            </a:rPr>
            <a:t>Information about fertility treatments in the United States will also be collected from the Centers for Disease Control and Prevention (CDC), this information will significantly help in analyzing relationships between such variables. Demographic data in terms of the population in the United States, especially according to the US Census Bureau will also be collected.  </a:t>
          </a:r>
        </a:p>
      </dgm:t>
    </dgm:pt>
    <dgm:pt modelId="{730BCC8E-43CA-4DD8-BE7D-D103EF896FBE}" type="parTrans" cxnId="{FD81A270-5E87-4270-A5B0-C5F0A3F3946E}">
      <dgm:prSet/>
      <dgm:spPr/>
      <dgm:t>
        <a:bodyPr/>
        <a:lstStyle/>
        <a:p>
          <a:endParaRPr lang="en-US"/>
        </a:p>
      </dgm:t>
    </dgm:pt>
    <dgm:pt modelId="{05CD87F4-21C6-4824-A835-74BAD10058A2}" type="sibTrans" cxnId="{FD81A270-5E87-4270-A5B0-C5F0A3F3946E}">
      <dgm:prSet/>
      <dgm:spPr/>
      <dgm:t>
        <a:bodyPr/>
        <a:lstStyle/>
        <a:p>
          <a:endParaRPr lang="en-US"/>
        </a:p>
      </dgm:t>
    </dgm:pt>
    <dgm:pt modelId="{CE8A156B-AD7C-4545-B4BC-5A8E9C0A0188}">
      <dgm:prSet/>
      <dgm:spPr/>
      <dgm:t>
        <a:bodyPr/>
        <a:lstStyle/>
        <a:p>
          <a:r>
            <a:rPr lang="en-US">
              <a:latin typeface="Garamond"/>
            </a:rPr>
            <a:t>To this end, web scraping from different websites under this topic will be done with R programming.  Statistical analysis will be conducted using R Programming. Even though most of the data will be readily available we will be examining the effect of medical technology advancement on the birth rate. </a:t>
          </a:r>
        </a:p>
      </dgm:t>
    </dgm:pt>
    <dgm:pt modelId="{5A48E696-A5FC-47A3-8BB8-AAB2D42FA171}" type="parTrans" cxnId="{3931CC08-2E79-4544-933D-6B725FED6310}">
      <dgm:prSet/>
      <dgm:spPr/>
      <dgm:t>
        <a:bodyPr/>
        <a:lstStyle/>
        <a:p>
          <a:endParaRPr lang="en-US"/>
        </a:p>
      </dgm:t>
    </dgm:pt>
    <dgm:pt modelId="{0E9C5EC4-5EAA-450D-885B-A7681A923AC0}" type="sibTrans" cxnId="{3931CC08-2E79-4544-933D-6B725FED6310}">
      <dgm:prSet/>
      <dgm:spPr/>
      <dgm:t>
        <a:bodyPr/>
        <a:lstStyle/>
        <a:p>
          <a:endParaRPr lang="en-US"/>
        </a:p>
      </dgm:t>
    </dgm:pt>
    <dgm:pt modelId="{E6AE2A0A-F33D-460D-B273-5752BE9003A3}" type="pres">
      <dgm:prSet presAssocID="{B2D3BCB9-9F03-47B5-A265-ADCF89976B58}" presName="linear" presStyleCnt="0">
        <dgm:presLayoutVars>
          <dgm:animLvl val="lvl"/>
          <dgm:resizeHandles val="exact"/>
        </dgm:presLayoutVars>
      </dgm:prSet>
      <dgm:spPr/>
    </dgm:pt>
    <dgm:pt modelId="{8A0C07E3-DF32-45D0-B296-E0B38922785F}" type="pres">
      <dgm:prSet presAssocID="{4C2A9B53-EEE0-4558-904D-64B3F930E618}" presName="parentText" presStyleLbl="node1" presStyleIdx="0" presStyleCnt="3">
        <dgm:presLayoutVars>
          <dgm:chMax val="0"/>
          <dgm:bulletEnabled val="1"/>
        </dgm:presLayoutVars>
      </dgm:prSet>
      <dgm:spPr/>
    </dgm:pt>
    <dgm:pt modelId="{592DC999-512B-4147-9248-BB168102EE1A}" type="pres">
      <dgm:prSet presAssocID="{2B596037-874E-4ABB-986E-D5DCED28E0EB}" presName="spacer" presStyleCnt="0"/>
      <dgm:spPr/>
    </dgm:pt>
    <dgm:pt modelId="{77D90D67-75C3-4CE9-8FF4-91CD7B8813C6}" type="pres">
      <dgm:prSet presAssocID="{ACC2721B-02F6-4101-9A04-EB67910FF5D5}" presName="parentText" presStyleLbl="node1" presStyleIdx="1" presStyleCnt="3">
        <dgm:presLayoutVars>
          <dgm:chMax val="0"/>
          <dgm:bulletEnabled val="1"/>
        </dgm:presLayoutVars>
      </dgm:prSet>
      <dgm:spPr/>
    </dgm:pt>
    <dgm:pt modelId="{69648D59-D73E-40DE-8118-2250AC1804F5}" type="pres">
      <dgm:prSet presAssocID="{05CD87F4-21C6-4824-A835-74BAD10058A2}" presName="spacer" presStyleCnt="0"/>
      <dgm:spPr/>
    </dgm:pt>
    <dgm:pt modelId="{3331AB0E-2546-47FA-8095-3F84C969124A}" type="pres">
      <dgm:prSet presAssocID="{CE8A156B-AD7C-4545-B4BC-5A8E9C0A0188}" presName="parentText" presStyleLbl="node1" presStyleIdx="2" presStyleCnt="3">
        <dgm:presLayoutVars>
          <dgm:chMax val="0"/>
          <dgm:bulletEnabled val="1"/>
        </dgm:presLayoutVars>
      </dgm:prSet>
      <dgm:spPr/>
    </dgm:pt>
  </dgm:ptLst>
  <dgm:cxnLst>
    <dgm:cxn modelId="{3931CC08-2E79-4544-933D-6B725FED6310}" srcId="{B2D3BCB9-9F03-47B5-A265-ADCF89976B58}" destId="{CE8A156B-AD7C-4545-B4BC-5A8E9C0A0188}" srcOrd="2" destOrd="0" parTransId="{5A48E696-A5FC-47A3-8BB8-AAB2D42FA171}" sibTransId="{0E9C5EC4-5EAA-450D-885B-A7681A923AC0}"/>
    <dgm:cxn modelId="{25CCEB0B-5238-457A-A2B8-AB7AE401F56F}" type="presOf" srcId="{CE8A156B-AD7C-4545-B4BC-5A8E9C0A0188}" destId="{3331AB0E-2546-47FA-8095-3F84C969124A}" srcOrd="0" destOrd="0" presId="urn:microsoft.com/office/officeart/2005/8/layout/vList2"/>
    <dgm:cxn modelId="{572ABE61-676E-4827-8B31-60B3B0DA28AD}" type="presOf" srcId="{B2D3BCB9-9F03-47B5-A265-ADCF89976B58}" destId="{E6AE2A0A-F33D-460D-B273-5752BE9003A3}" srcOrd="0" destOrd="0" presId="urn:microsoft.com/office/officeart/2005/8/layout/vList2"/>
    <dgm:cxn modelId="{FD81A270-5E87-4270-A5B0-C5F0A3F3946E}" srcId="{B2D3BCB9-9F03-47B5-A265-ADCF89976B58}" destId="{ACC2721B-02F6-4101-9A04-EB67910FF5D5}" srcOrd="1" destOrd="0" parTransId="{730BCC8E-43CA-4DD8-BE7D-D103EF896FBE}" sibTransId="{05CD87F4-21C6-4824-A835-74BAD10058A2}"/>
    <dgm:cxn modelId="{216E1DB4-FF6C-4187-86A7-57C5B2D6DE2C}" srcId="{B2D3BCB9-9F03-47B5-A265-ADCF89976B58}" destId="{4C2A9B53-EEE0-4558-904D-64B3F930E618}" srcOrd="0" destOrd="0" parTransId="{6893A912-37E0-4560-B1DB-FF0843FA6FE5}" sibTransId="{2B596037-874E-4ABB-986E-D5DCED28E0EB}"/>
    <dgm:cxn modelId="{4F8C0EBC-9BF9-4CF5-A8C7-80F1C914F0CC}" type="presOf" srcId="{ACC2721B-02F6-4101-9A04-EB67910FF5D5}" destId="{77D90D67-75C3-4CE9-8FF4-91CD7B8813C6}" srcOrd="0" destOrd="0" presId="urn:microsoft.com/office/officeart/2005/8/layout/vList2"/>
    <dgm:cxn modelId="{970FF5F0-D1FF-4AC2-AFEE-02F407713342}" type="presOf" srcId="{4C2A9B53-EEE0-4558-904D-64B3F930E618}" destId="{8A0C07E3-DF32-45D0-B296-E0B38922785F}" srcOrd="0" destOrd="0" presId="urn:microsoft.com/office/officeart/2005/8/layout/vList2"/>
    <dgm:cxn modelId="{9ACAA4B1-9CBD-4FD2-8192-55502B5A3ACF}" type="presParOf" srcId="{E6AE2A0A-F33D-460D-B273-5752BE9003A3}" destId="{8A0C07E3-DF32-45D0-B296-E0B38922785F}" srcOrd="0" destOrd="0" presId="urn:microsoft.com/office/officeart/2005/8/layout/vList2"/>
    <dgm:cxn modelId="{2A06D697-10E4-4BBA-B1B6-AA205CAFA567}" type="presParOf" srcId="{E6AE2A0A-F33D-460D-B273-5752BE9003A3}" destId="{592DC999-512B-4147-9248-BB168102EE1A}" srcOrd="1" destOrd="0" presId="urn:microsoft.com/office/officeart/2005/8/layout/vList2"/>
    <dgm:cxn modelId="{06459A40-20CD-463F-B7DA-54DA1C6B3741}" type="presParOf" srcId="{E6AE2A0A-F33D-460D-B273-5752BE9003A3}" destId="{77D90D67-75C3-4CE9-8FF4-91CD7B8813C6}" srcOrd="2" destOrd="0" presId="urn:microsoft.com/office/officeart/2005/8/layout/vList2"/>
    <dgm:cxn modelId="{BA5D9331-3325-459D-9C35-6B77D76049A2}" type="presParOf" srcId="{E6AE2A0A-F33D-460D-B273-5752BE9003A3}" destId="{69648D59-D73E-40DE-8118-2250AC1804F5}" srcOrd="3" destOrd="0" presId="urn:microsoft.com/office/officeart/2005/8/layout/vList2"/>
    <dgm:cxn modelId="{AA59D6EA-67B2-4C7A-818F-F465C5C2FE56}" type="presParOf" srcId="{E6AE2A0A-F33D-460D-B273-5752BE9003A3}" destId="{3331AB0E-2546-47FA-8095-3F84C969124A}"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0C07E3-DF32-45D0-B296-E0B38922785F}">
      <dsp:nvSpPr>
        <dsp:cNvPr id="0" name=""/>
        <dsp:cNvSpPr/>
      </dsp:nvSpPr>
      <dsp:spPr>
        <a:xfrm>
          <a:off x="0" y="151336"/>
          <a:ext cx="10515600" cy="87516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latin typeface="Garamond"/>
            </a:rPr>
            <a:t>The effect of advances in the field of medicine on women across several parts of the globe has been focal. Over the years, the evolution of the proportion of women using contraceptives has increased. Data from sources such as Statista will be used to learn about the sales of contraceptives in the United States. </a:t>
          </a:r>
        </a:p>
      </dsp:txBody>
      <dsp:txXfrm>
        <a:off x="42722" y="194058"/>
        <a:ext cx="10430156" cy="789716"/>
      </dsp:txXfrm>
    </dsp:sp>
    <dsp:sp modelId="{77D90D67-75C3-4CE9-8FF4-91CD7B8813C6}">
      <dsp:nvSpPr>
        <dsp:cNvPr id="0" name=""/>
        <dsp:cNvSpPr/>
      </dsp:nvSpPr>
      <dsp:spPr>
        <a:xfrm>
          <a:off x="0" y="1075457"/>
          <a:ext cx="10515600" cy="87516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latin typeface="Garamond"/>
            </a:rPr>
            <a:t>Information about fertility treatments in the United States will also be collected from the Centers for Disease Control and Prevention (CDC), this information will significantly help in analyzing relationships between such variables. Demographic data in terms of the population in the United States, especially according to the US Census Bureau will also be collected.  </a:t>
          </a:r>
        </a:p>
      </dsp:txBody>
      <dsp:txXfrm>
        <a:off x="42722" y="1118179"/>
        <a:ext cx="10430156" cy="789716"/>
      </dsp:txXfrm>
    </dsp:sp>
    <dsp:sp modelId="{3331AB0E-2546-47FA-8095-3F84C969124A}">
      <dsp:nvSpPr>
        <dsp:cNvPr id="0" name=""/>
        <dsp:cNvSpPr/>
      </dsp:nvSpPr>
      <dsp:spPr>
        <a:xfrm>
          <a:off x="0" y="1999577"/>
          <a:ext cx="10515600" cy="87516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latin typeface="Garamond"/>
            </a:rPr>
            <a:t>To this end, web scraping from different websites under this topic will be done with R programming.  Statistical analysis will be conducted using R Programming. Even though most of the data will be readily available we will be examining the effect of medical technology advancement on the birth rate. </a:t>
          </a:r>
        </a:p>
      </dsp:txBody>
      <dsp:txXfrm>
        <a:off x="42722" y="2042299"/>
        <a:ext cx="10430156" cy="78971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eg>
</file>

<file path=ppt/media/image4.png>
</file>

<file path=ppt/media/image5.jpeg>
</file>

<file path=ppt/media/image6.png>
</file>

<file path=ppt/media/image7.jpe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6DE0C-CD6D-C548-3282-D56EF01807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8160121-87B3-3703-A72E-E972A90897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F16355D-CA3A-45DC-0724-475F6476A095}"/>
              </a:ext>
            </a:extLst>
          </p:cNvPr>
          <p:cNvSpPr>
            <a:spLocks noGrp="1"/>
          </p:cNvSpPr>
          <p:nvPr>
            <p:ph type="dt" sz="half" idx="10"/>
          </p:nvPr>
        </p:nvSpPr>
        <p:spPr/>
        <p:txBody>
          <a:bodyPr/>
          <a:lstStyle/>
          <a:p>
            <a:fld id="{BCE3FD85-581D-2E4C-9F42-10EAAEBF5BB3}" type="datetimeFigureOut">
              <a:rPr lang="en-US" smtClean="0"/>
              <a:t>10/8/2024</a:t>
            </a:fld>
            <a:endParaRPr lang="en-US"/>
          </a:p>
        </p:txBody>
      </p:sp>
      <p:sp>
        <p:nvSpPr>
          <p:cNvPr id="5" name="Footer Placeholder 4">
            <a:extLst>
              <a:ext uri="{FF2B5EF4-FFF2-40B4-BE49-F238E27FC236}">
                <a16:creationId xmlns:a16="http://schemas.microsoft.com/office/drawing/2014/main" id="{98B0ED9F-6AE7-DE75-97CE-5F050BB73A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B43294-D918-B6AE-529A-45E960735940}"/>
              </a:ext>
            </a:extLst>
          </p:cNvPr>
          <p:cNvSpPr>
            <a:spLocks noGrp="1"/>
          </p:cNvSpPr>
          <p:nvPr>
            <p:ph type="sldNum" sz="quarter" idx="12"/>
          </p:nvPr>
        </p:nvSpPr>
        <p:spPr/>
        <p:txBody>
          <a:bodyPr/>
          <a:lstStyle/>
          <a:p>
            <a:fld id="{6C80A71C-5468-5B42-BAD6-2FECAEB06AC8}" type="slidenum">
              <a:rPr lang="en-US" smtClean="0"/>
              <a:t>‹#›</a:t>
            </a:fld>
            <a:endParaRPr lang="en-US"/>
          </a:p>
        </p:txBody>
      </p:sp>
    </p:spTree>
    <p:extLst>
      <p:ext uri="{BB962C8B-B14F-4D97-AF65-F5344CB8AC3E}">
        <p14:creationId xmlns:p14="http://schemas.microsoft.com/office/powerpoint/2010/main" val="37736087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6BC7F-ADC0-36BF-2C30-829F18F06E9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7C75118-E922-F4F0-664F-52C1C288B1E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E5E345-BD20-3F55-4F43-6ED001D110DB}"/>
              </a:ext>
            </a:extLst>
          </p:cNvPr>
          <p:cNvSpPr>
            <a:spLocks noGrp="1"/>
          </p:cNvSpPr>
          <p:nvPr>
            <p:ph type="dt" sz="half" idx="10"/>
          </p:nvPr>
        </p:nvSpPr>
        <p:spPr/>
        <p:txBody>
          <a:bodyPr/>
          <a:lstStyle/>
          <a:p>
            <a:fld id="{BCE3FD85-581D-2E4C-9F42-10EAAEBF5BB3}" type="datetimeFigureOut">
              <a:rPr lang="en-US" smtClean="0"/>
              <a:t>10/8/2024</a:t>
            </a:fld>
            <a:endParaRPr lang="en-US"/>
          </a:p>
        </p:txBody>
      </p:sp>
      <p:sp>
        <p:nvSpPr>
          <p:cNvPr id="5" name="Footer Placeholder 4">
            <a:extLst>
              <a:ext uri="{FF2B5EF4-FFF2-40B4-BE49-F238E27FC236}">
                <a16:creationId xmlns:a16="http://schemas.microsoft.com/office/drawing/2014/main" id="{32A40EED-1DEC-9D5E-3855-6FD909B52E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FEE614-F979-FCFE-F130-A4273EEB1960}"/>
              </a:ext>
            </a:extLst>
          </p:cNvPr>
          <p:cNvSpPr>
            <a:spLocks noGrp="1"/>
          </p:cNvSpPr>
          <p:nvPr>
            <p:ph type="sldNum" sz="quarter" idx="12"/>
          </p:nvPr>
        </p:nvSpPr>
        <p:spPr/>
        <p:txBody>
          <a:bodyPr/>
          <a:lstStyle/>
          <a:p>
            <a:fld id="{6C80A71C-5468-5B42-BAD6-2FECAEB06AC8}" type="slidenum">
              <a:rPr lang="en-US" smtClean="0"/>
              <a:t>‹#›</a:t>
            </a:fld>
            <a:endParaRPr lang="en-US"/>
          </a:p>
        </p:txBody>
      </p:sp>
    </p:spTree>
    <p:extLst>
      <p:ext uri="{BB962C8B-B14F-4D97-AF65-F5344CB8AC3E}">
        <p14:creationId xmlns:p14="http://schemas.microsoft.com/office/powerpoint/2010/main" val="17314081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051D3DF-6337-C626-3D94-5A6DE3D0E5D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2EF68B9-49B6-5ACA-D597-ACD059E46B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50D67D-2795-19EE-4C83-2DD25B4DF2A8}"/>
              </a:ext>
            </a:extLst>
          </p:cNvPr>
          <p:cNvSpPr>
            <a:spLocks noGrp="1"/>
          </p:cNvSpPr>
          <p:nvPr>
            <p:ph type="dt" sz="half" idx="10"/>
          </p:nvPr>
        </p:nvSpPr>
        <p:spPr/>
        <p:txBody>
          <a:bodyPr/>
          <a:lstStyle/>
          <a:p>
            <a:fld id="{BCE3FD85-581D-2E4C-9F42-10EAAEBF5BB3}" type="datetimeFigureOut">
              <a:rPr lang="en-US" smtClean="0"/>
              <a:t>10/8/2024</a:t>
            </a:fld>
            <a:endParaRPr lang="en-US"/>
          </a:p>
        </p:txBody>
      </p:sp>
      <p:sp>
        <p:nvSpPr>
          <p:cNvPr id="5" name="Footer Placeholder 4">
            <a:extLst>
              <a:ext uri="{FF2B5EF4-FFF2-40B4-BE49-F238E27FC236}">
                <a16:creationId xmlns:a16="http://schemas.microsoft.com/office/drawing/2014/main" id="{2907048F-CC8E-4B97-D706-6ED0C1958A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96E1AB-E699-3D83-6B38-F507936E918E}"/>
              </a:ext>
            </a:extLst>
          </p:cNvPr>
          <p:cNvSpPr>
            <a:spLocks noGrp="1"/>
          </p:cNvSpPr>
          <p:nvPr>
            <p:ph type="sldNum" sz="quarter" idx="12"/>
          </p:nvPr>
        </p:nvSpPr>
        <p:spPr/>
        <p:txBody>
          <a:bodyPr/>
          <a:lstStyle/>
          <a:p>
            <a:fld id="{6C80A71C-5468-5B42-BAD6-2FECAEB06AC8}" type="slidenum">
              <a:rPr lang="en-US" smtClean="0"/>
              <a:t>‹#›</a:t>
            </a:fld>
            <a:endParaRPr lang="en-US"/>
          </a:p>
        </p:txBody>
      </p:sp>
    </p:spTree>
    <p:extLst>
      <p:ext uri="{BB962C8B-B14F-4D97-AF65-F5344CB8AC3E}">
        <p14:creationId xmlns:p14="http://schemas.microsoft.com/office/powerpoint/2010/main" val="16493570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E400F-CC27-46F2-C54B-2E4B7009F2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4EF9E59-2F98-517F-E0C2-7CC80174C49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B79AD1-8378-E7A7-64B9-E1D2814F4423}"/>
              </a:ext>
            </a:extLst>
          </p:cNvPr>
          <p:cNvSpPr>
            <a:spLocks noGrp="1"/>
          </p:cNvSpPr>
          <p:nvPr>
            <p:ph type="dt" sz="half" idx="10"/>
          </p:nvPr>
        </p:nvSpPr>
        <p:spPr/>
        <p:txBody>
          <a:bodyPr/>
          <a:lstStyle/>
          <a:p>
            <a:fld id="{BCE3FD85-581D-2E4C-9F42-10EAAEBF5BB3}" type="datetimeFigureOut">
              <a:rPr lang="en-US" smtClean="0"/>
              <a:t>10/8/2024</a:t>
            </a:fld>
            <a:endParaRPr lang="en-US"/>
          </a:p>
        </p:txBody>
      </p:sp>
      <p:sp>
        <p:nvSpPr>
          <p:cNvPr id="5" name="Footer Placeholder 4">
            <a:extLst>
              <a:ext uri="{FF2B5EF4-FFF2-40B4-BE49-F238E27FC236}">
                <a16:creationId xmlns:a16="http://schemas.microsoft.com/office/drawing/2014/main" id="{54610996-AC20-EB74-91BE-7E72D915D9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C3DB45-03C3-79B0-D643-E0FBE355AE92}"/>
              </a:ext>
            </a:extLst>
          </p:cNvPr>
          <p:cNvSpPr>
            <a:spLocks noGrp="1"/>
          </p:cNvSpPr>
          <p:nvPr>
            <p:ph type="sldNum" sz="quarter" idx="12"/>
          </p:nvPr>
        </p:nvSpPr>
        <p:spPr/>
        <p:txBody>
          <a:bodyPr/>
          <a:lstStyle/>
          <a:p>
            <a:fld id="{6C80A71C-5468-5B42-BAD6-2FECAEB06AC8}" type="slidenum">
              <a:rPr lang="en-US" smtClean="0"/>
              <a:t>‹#›</a:t>
            </a:fld>
            <a:endParaRPr lang="en-US"/>
          </a:p>
        </p:txBody>
      </p:sp>
    </p:spTree>
    <p:extLst>
      <p:ext uri="{BB962C8B-B14F-4D97-AF65-F5344CB8AC3E}">
        <p14:creationId xmlns:p14="http://schemas.microsoft.com/office/powerpoint/2010/main" val="424410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D13B1-932A-A1F2-1194-376C54EA75C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A4E579E-0E7D-A1F0-4D21-BD614CFD12A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F5D329A-F2CB-119F-61BF-5E0B0A534C0E}"/>
              </a:ext>
            </a:extLst>
          </p:cNvPr>
          <p:cNvSpPr>
            <a:spLocks noGrp="1"/>
          </p:cNvSpPr>
          <p:nvPr>
            <p:ph type="dt" sz="half" idx="10"/>
          </p:nvPr>
        </p:nvSpPr>
        <p:spPr/>
        <p:txBody>
          <a:bodyPr/>
          <a:lstStyle/>
          <a:p>
            <a:fld id="{BCE3FD85-581D-2E4C-9F42-10EAAEBF5BB3}" type="datetimeFigureOut">
              <a:rPr lang="en-US" smtClean="0"/>
              <a:t>10/8/2024</a:t>
            </a:fld>
            <a:endParaRPr lang="en-US"/>
          </a:p>
        </p:txBody>
      </p:sp>
      <p:sp>
        <p:nvSpPr>
          <p:cNvPr id="5" name="Footer Placeholder 4">
            <a:extLst>
              <a:ext uri="{FF2B5EF4-FFF2-40B4-BE49-F238E27FC236}">
                <a16:creationId xmlns:a16="http://schemas.microsoft.com/office/drawing/2014/main" id="{754CC6D5-D4E2-74F5-CAF8-90DB4774C0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0B284C-CA22-4099-0E1C-BC36FE97164D}"/>
              </a:ext>
            </a:extLst>
          </p:cNvPr>
          <p:cNvSpPr>
            <a:spLocks noGrp="1"/>
          </p:cNvSpPr>
          <p:nvPr>
            <p:ph type="sldNum" sz="quarter" idx="12"/>
          </p:nvPr>
        </p:nvSpPr>
        <p:spPr/>
        <p:txBody>
          <a:bodyPr/>
          <a:lstStyle/>
          <a:p>
            <a:fld id="{6C80A71C-5468-5B42-BAD6-2FECAEB06AC8}" type="slidenum">
              <a:rPr lang="en-US" smtClean="0"/>
              <a:t>‹#›</a:t>
            </a:fld>
            <a:endParaRPr lang="en-US"/>
          </a:p>
        </p:txBody>
      </p:sp>
    </p:spTree>
    <p:extLst>
      <p:ext uri="{BB962C8B-B14F-4D97-AF65-F5344CB8AC3E}">
        <p14:creationId xmlns:p14="http://schemas.microsoft.com/office/powerpoint/2010/main" val="29241027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0A15B-6BE6-2C2D-3DFA-E1AC37E6CE6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980C2A3-3595-05BD-9F60-59FE34727A8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3D23D92-3395-C55D-9769-40624EB927B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BEEDE3A-4813-1560-E4CB-4B7A9EBAD680}"/>
              </a:ext>
            </a:extLst>
          </p:cNvPr>
          <p:cNvSpPr>
            <a:spLocks noGrp="1"/>
          </p:cNvSpPr>
          <p:nvPr>
            <p:ph type="dt" sz="half" idx="10"/>
          </p:nvPr>
        </p:nvSpPr>
        <p:spPr/>
        <p:txBody>
          <a:bodyPr/>
          <a:lstStyle/>
          <a:p>
            <a:fld id="{BCE3FD85-581D-2E4C-9F42-10EAAEBF5BB3}" type="datetimeFigureOut">
              <a:rPr lang="en-US" smtClean="0"/>
              <a:t>10/8/2024</a:t>
            </a:fld>
            <a:endParaRPr lang="en-US"/>
          </a:p>
        </p:txBody>
      </p:sp>
      <p:sp>
        <p:nvSpPr>
          <p:cNvPr id="6" name="Footer Placeholder 5">
            <a:extLst>
              <a:ext uri="{FF2B5EF4-FFF2-40B4-BE49-F238E27FC236}">
                <a16:creationId xmlns:a16="http://schemas.microsoft.com/office/drawing/2014/main" id="{EDE8409B-5812-C2EA-DD86-D01CFD3846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47CE86-C094-2073-97D9-E6B9A1C4D07B}"/>
              </a:ext>
            </a:extLst>
          </p:cNvPr>
          <p:cNvSpPr>
            <a:spLocks noGrp="1"/>
          </p:cNvSpPr>
          <p:nvPr>
            <p:ph type="sldNum" sz="quarter" idx="12"/>
          </p:nvPr>
        </p:nvSpPr>
        <p:spPr/>
        <p:txBody>
          <a:bodyPr/>
          <a:lstStyle/>
          <a:p>
            <a:fld id="{6C80A71C-5468-5B42-BAD6-2FECAEB06AC8}" type="slidenum">
              <a:rPr lang="en-US" smtClean="0"/>
              <a:t>‹#›</a:t>
            </a:fld>
            <a:endParaRPr lang="en-US"/>
          </a:p>
        </p:txBody>
      </p:sp>
    </p:spTree>
    <p:extLst>
      <p:ext uri="{BB962C8B-B14F-4D97-AF65-F5344CB8AC3E}">
        <p14:creationId xmlns:p14="http://schemas.microsoft.com/office/powerpoint/2010/main" val="23971562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FA7E5-34CE-A2F1-F682-C854E8BE9F0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C8CBEA3-4D74-A399-54B9-A8D8CDCF108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39F0024-46F1-3025-8117-EE781CF89B0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1BBC4F3-1896-1121-AE9F-892D46DA57E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F8B6B55-E766-1906-083D-C62148EB658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849B99B-D71A-7333-5FCB-DD18093DD316}"/>
              </a:ext>
            </a:extLst>
          </p:cNvPr>
          <p:cNvSpPr>
            <a:spLocks noGrp="1"/>
          </p:cNvSpPr>
          <p:nvPr>
            <p:ph type="dt" sz="half" idx="10"/>
          </p:nvPr>
        </p:nvSpPr>
        <p:spPr/>
        <p:txBody>
          <a:bodyPr/>
          <a:lstStyle/>
          <a:p>
            <a:fld id="{BCE3FD85-581D-2E4C-9F42-10EAAEBF5BB3}" type="datetimeFigureOut">
              <a:rPr lang="en-US" smtClean="0"/>
              <a:t>10/8/2024</a:t>
            </a:fld>
            <a:endParaRPr lang="en-US"/>
          </a:p>
        </p:txBody>
      </p:sp>
      <p:sp>
        <p:nvSpPr>
          <p:cNvPr id="8" name="Footer Placeholder 7">
            <a:extLst>
              <a:ext uri="{FF2B5EF4-FFF2-40B4-BE49-F238E27FC236}">
                <a16:creationId xmlns:a16="http://schemas.microsoft.com/office/drawing/2014/main" id="{147C8872-9ED1-F769-58E3-0B3D090C9D7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788A5B-DD57-BBA6-D987-1A5EDC3FE701}"/>
              </a:ext>
            </a:extLst>
          </p:cNvPr>
          <p:cNvSpPr>
            <a:spLocks noGrp="1"/>
          </p:cNvSpPr>
          <p:nvPr>
            <p:ph type="sldNum" sz="quarter" idx="12"/>
          </p:nvPr>
        </p:nvSpPr>
        <p:spPr/>
        <p:txBody>
          <a:bodyPr/>
          <a:lstStyle/>
          <a:p>
            <a:fld id="{6C80A71C-5468-5B42-BAD6-2FECAEB06AC8}" type="slidenum">
              <a:rPr lang="en-US" smtClean="0"/>
              <a:t>‹#›</a:t>
            </a:fld>
            <a:endParaRPr lang="en-US"/>
          </a:p>
        </p:txBody>
      </p:sp>
    </p:spTree>
    <p:extLst>
      <p:ext uri="{BB962C8B-B14F-4D97-AF65-F5344CB8AC3E}">
        <p14:creationId xmlns:p14="http://schemas.microsoft.com/office/powerpoint/2010/main" val="39466998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DC5A3-3174-1C44-83C0-D1FA768A39A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0AFB5AE-43B8-5B34-BADE-D1926291FCE1}"/>
              </a:ext>
            </a:extLst>
          </p:cNvPr>
          <p:cNvSpPr>
            <a:spLocks noGrp="1"/>
          </p:cNvSpPr>
          <p:nvPr>
            <p:ph type="dt" sz="half" idx="10"/>
          </p:nvPr>
        </p:nvSpPr>
        <p:spPr/>
        <p:txBody>
          <a:bodyPr/>
          <a:lstStyle/>
          <a:p>
            <a:fld id="{BCE3FD85-581D-2E4C-9F42-10EAAEBF5BB3}" type="datetimeFigureOut">
              <a:rPr lang="en-US" smtClean="0"/>
              <a:t>10/8/2024</a:t>
            </a:fld>
            <a:endParaRPr lang="en-US"/>
          </a:p>
        </p:txBody>
      </p:sp>
      <p:sp>
        <p:nvSpPr>
          <p:cNvPr id="4" name="Footer Placeholder 3">
            <a:extLst>
              <a:ext uri="{FF2B5EF4-FFF2-40B4-BE49-F238E27FC236}">
                <a16:creationId xmlns:a16="http://schemas.microsoft.com/office/drawing/2014/main" id="{D2DC1C2A-9331-51F8-5084-04BDAE5C44A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B6DC1AA-8516-71EB-7C1C-5D2C2018035E}"/>
              </a:ext>
            </a:extLst>
          </p:cNvPr>
          <p:cNvSpPr>
            <a:spLocks noGrp="1"/>
          </p:cNvSpPr>
          <p:nvPr>
            <p:ph type="sldNum" sz="quarter" idx="12"/>
          </p:nvPr>
        </p:nvSpPr>
        <p:spPr/>
        <p:txBody>
          <a:bodyPr/>
          <a:lstStyle/>
          <a:p>
            <a:fld id="{6C80A71C-5468-5B42-BAD6-2FECAEB06AC8}" type="slidenum">
              <a:rPr lang="en-US" smtClean="0"/>
              <a:t>‹#›</a:t>
            </a:fld>
            <a:endParaRPr lang="en-US"/>
          </a:p>
        </p:txBody>
      </p:sp>
    </p:spTree>
    <p:extLst>
      <p:ext uri="{BB962C8B-B14F-4D97-AF65-F5344CB8AC3E}">
        <p14:creationId xmlns:p14="http://schemas.microsoft.com/office/powerpoint/2010/main" val="1444562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7DC1E0-26CC-EBD7-0733-DC6ACF4B05C0}"/>
              </a:ext>
            </a:extLst>
          </p:cNvPr>
          <p:cNvSpPr>
            <a:spLocks noGrp="1"/>
          </p:cNvSpPr>
          <p:nvPr>
            <p:ph type="dt" sz="half" idx="10"/>
          </p:nvPr>
        </p:nvSpPr>
        <p:spPr/>
        <p:txBody>
          <a:bodyPr/>
          <a:lstStyle/>
          <a:p>
            <a:fld id="{BCE3FD85-581D-2E4C-9F42-10EAAEBF5BB3}" type="datetimeFigureOut">
              <a:rPr lang="en-US" smtClean="0"/>
              <a:t>10/8/2024</a:t>
            </a:fld>
            <a:endParaRPr lang="en-US"/>
          </a:p>
        </p:txBody>
      </p:sp>
      <p:sp>
        <p:nvSpPr>
          <p:cNvPr id="3" name="Footer Placeholder 2">
            <a:extLst>
              <a:ext uri="{FF2B5EF4-FFF2-40B4-BE49-F238E27FC236}">
                <a16:creationId xmlns:a16="http://schemas.microsoft.com/office/drawing/2014/main" id="{4F00F591-44E8-569D-7202-E56CE3E4DAC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AD5849B-BA3F-8E9A-4C10-E78A5D66D1CD}"/>
              </a:ext>
            </a:extLst>
          </p:cNvPr>
          <p:cNvSpPr>
            <a:spLocks noGrp="1"/>
          </p:cNvSpPr>
          <p:nvPr>
            <p:ph type="sldNum" sz="quarter" idx="12"/>
          </p:nvPr>
        </p:nvSpPr>
        <p:spPr/>
        <p:txBody>
          <a:bodyPr/>
          <a:lstStyle/>
          <a:p>
            <a:fld id="{6C80A71C-5468-5B42-BAD6-2FECAEB06AC8}" type="slidenum">
              <a:rPr lang="en-US" smtClean="0"/>
              <a:t>‹#›</a:t>
            </a:fld>
            <a:endParaRPr lang="en-US"/>
          </a:p>
        </p:txBody>
      </p:sp>
    </p:spTree>
    <p:extLst>
      <p:ext uri="{BB962C8B-B14F-4D97-AF65-F5344CB8AC3E}">
        <p14:creationId xmlns:p14="http://schemas.microsoft.com/office/powerpoint/2010/main" val="4272441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8B1C87-07C0-A5B1-CCE9-DDFD0B98A2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B1BCB3-F7C4-3575-E21F-48633234866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1DB5A7B-7BB7-2B9A-BCDC-7598CC3BDB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BD363BA-E62E-0E74-1FAA-32B25721BA42}"/>
              </a:ext>
            </a:extLst>
          </p:cNvPr>
          <p:cNvSpPr>
            <a:spLocks noGrp="1"/>
          </p:cNvSpPr>
          <p:nvPr>
            <p:ph type="dt" sz="half" idx="10"/>
          </p:nvPr>
        </p:nvSpPr>
        <p:spPr/>
        <p:txBody>
          <a:bodyPr/>
          <a:lstStyle/>
          <a:p>
            <a:fld id="{BCE3FD85-581D-2E4C-9F42-10EAAEBF5BB3}" type="datetimeFigureOut">
              <a:rPr lang="en-US" smtClean="0"/>
              <a:t>10/8/2024</a:t>
            </a:fld>
            <a:endParaRPr lang="en-US"/>
          </a:p>
        </p:txBody>
      </p:sp>
      <p:sp>
        <p:nvSpPr>
          <p:cNvPr id="6" name="Footer Placeholder 5">
            <a:extLst>
              <a:ext uri="{FF2B5EF4-FFF2-40B4-BE49-F238E27FC236}">
                <a16:creationId xmlns:a16="http://schemas.microsoft.com/office/drawing/2014/main" id="{D527B82D-578A-AB53-4CF9-F1EA15B53D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E6320A-113C-1BA9-C1B8-2C259F6C6274}"/>
              </a:ext>
            </a:extLst>
          </p:cNvPr>
          <p:cNvSpPr>
            <a:spLocks noGrp="1"/>
          </p:cNvSpPr>
          <p:nvPr>
            <p:ph type="sldNum" sz="quarter" idx="12"/>
          </p:nvPr>
        </p:nvSpPr>
        <p:spPr/>
        <p:txBody>
          <a:bodyPr/>
          <a:lstStyle/>
          <a:p>
            <a:fld id="{6C80A71C-5468-5B42-BAD6-2FECAEB06AC8}" type="slidenum">
              <a:rPr lang="en-US" smtClean="0"/>
              <a:t>‹#›</a:t>
            </a:fld>
            <a:endParaRPr lang="en-US"/>
          </a:p>
        </p:txBody>
      </p:sp>
    </p:spTree>
    <p:extLst>
      <p:ext uri="{BB962C8B-B14F-4D97-AF65-F5344CB8AC3E}">
        <p14:creationId xmlns:p14="http://schemas.microsoft.com/office/powerpoint/2010/main" val="1811419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6C9DB-58B8-39D0-8F83-1DDEEB6029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5E1C7E9-8EEB-1101-2559-BCA2377A976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0F962EB-7755-0C0E-B8D1-5ECB622469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6BBFA58-1947-9C07-4330-EA086EE0B5AF}"/>
              </a:ext>
            </a:extLst>
          </p:cNvPr>
          <p:cNvSpPr>
            <a:spLocks noGrp="1"/>
          </p:cNvSpPr>
          <p:nvPr>
            <p:ph type="dt" sz="half" idx="10"/>
          </p:nvPr>
        </p:nvSpPr>
        <p:spPr/>
        <p:txBody>
          <a:bodyPr/>
          <a:lstStyle/>
          <a:p>
            <a:fld id="{BCE3FD85-581D-2E4C-9F42-10EAAEBF5BB3}" type="datetimeFigureOut">
              <a:rPr lang="en-US" smtClean="0"/>
              <a:t>10/8/2024</a:t>
            </a:fld>
            <a:endParaRPr lang="en-US"/>
          </a:p>
        </p:txBody>
      </p:sp>
      <p:sp>
        <p:nvSpPr>
          <p:cNvPr id="6" name="Footer Placeholder 5">
            <a:extLst>
              <a:ext uri="{FF2B5EF4-FFF2-40B4-BE49-F238E27FC236}">
                <a16:creationId xmlns:a16="http://schemas.microsoft.com/office/drawing/2014/main" id="{E4C839DD-B4D1-8E5F-4700-0D4AD32A43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305C56-90DD-80E4-E7A0-0BD0E8297BC7}"/>
              </a:ext>
            </a:extLst>
          </p:cNvPr>
          <p:cNvSpPr>
            <a:spLocks noGrp="1"/>
          </p:cNvSpPr>
          <p:nvPr>
            <p:ph type="sldNum" sz="quarter" idx="12"/>
          </p:nvPr>
        </p:nvSpPr>
        <p:spPr/>
        <p:txBody>
          <a:bodyPr/>
          <a:lstStyle/>
          <a:p>
            <a:fld id="{6C80A71C-5468-5B42-BAD6-2FECAEB06AC8}" type="slidenum">
              <a:rPr lang="en-US" smtClean="0"/>
              <a:t>‹#›</a:t>
            </a:fld>
            <a:endParaRPr lang="en-US"/>
          </a:p>
        </p:txBody>
      </p:sp>
    </p:spTree>
    <p:extLst>
      <p:ext uri="{BB962C8B-B14F-4D97-AF65-F5344CB8AC3E}">
        <p14:creationId xmlns:p14="http://schemas.microsoft.com/office/powerpoint/2010/main" val="3982066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6E05292-DCE8-6B6D-62C8-CB3F799C14F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07E1761-802D-7F0E-4B76-D91C5B99F42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01BAB-F69B-E79F-0662-94E1E262754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CE3FD85-581D-2E4C-9F42-10EAAEBF5BB3}" type="datetimeFigureOut">
              <a:rPr lang="en-US" smtClean="0"/>
              <a:t>10/8/2024</a:t>
            </a:fld>
            <a:endParaRPr lang="en-US"/>
          </a:p>
        </p:txBody>
      </p:sp>
      <p:sp>
        <p:nvSpPr>
          <p:cNvPr id="5" name="Footer Placeholder 4">
            <a:extLst>
              <a:ext uri="{FF2B5EF4-FFF2-40B4-BE49-F238E27FC236}">
                <a16:creationId xmlns:a16="http://schemas.microsoft.com/office/drawing/2014/main" id="{26972D59-50A4-C1F7-9014-D4C6993A92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AFEB7FC-E00A-C1FE-49B0-B296381F653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C80A71C-5468-5B42-BAD6-2FECAEB06AC8}" type="slidenum">
              <a:rPr lang="en-US" smtClean="0"/>
              <a:t>‹#›</a:t>
            </a:fld>
            <a:endParaRPr lang="en-US"/>
          </a:p>
        </p:txBody>
      </p:sp>
    </p:spTree>
    <p:extLst>
      <p:ext uri="{BB962C8B-B14F-4D97-AF65-F5344CB8AC3E}">
        <p14:creationId xmlns:p14="http://schemas.microsoft.com/office/powerpoint/2010/main" val="34788268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diagramLayout" Target="../diagrams/layout1.xml"/><Relationship Id="rId7" Type="http://schemas.openxmlformats.org/officeDocument/2006/relationships/image" Target="../media/image4.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cdc.gov/reproductive-health/data-statistics/abortion-surveillance-findings-reports.html" TargetMode="External"/><Relationship Id="rId7" Type="http://schemas.openxmlformats.org/officeDocument/2006/relationships/hyperlink" Target="https://www.tandfonline.com/doi/pdf/10.2147/tcrm.s24355" TargetMode="External"/><Relationship Id="rId2" Type="http://schemas.openxmlformats.org/officeDocument/2006/relationships/hyperlink" Target="https://www.cdc.gov/nchs/products/databriefs/db507.htm#section_1" TargetMode="External"/><Relationship Id="rId1" Type="http://schemas.openxmlformats.org/officeDocument/2006/relationships/slideLayout" Target="../slideLayouts/slideLayout2.xml"/><Relationship Id="rId6" Type="http://schemas.openxmlformats.org/officeDocument/2006/relationships/hyperlink" Target="https://link.springer.com/content/pdf/10.1186/s12978-021-01289-3.pdf" TargetMode="External"/><Relationship Id="rId5" Type="http://schemas.openxmlformats.org/officeDocument/2006/relationships/hyperlink" Target="https://ajph.aphapublications.org/doi/pdf/10.2105/AJPH.2006.089169" TargetMode="External"/><Relationship Id="rId4" Type="http://schemas.openxmlformats.org/officeDocument/2006/relationships/hyperlink" Target="https://www.aeaweb.org/articles?id=10.1257%2Fjep.36.1.151" TargetMode="Externa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aby feet">
            <a:extLst>
              <a:ext uri="{FF2B5EF4-FFF2-40B4-BE49-F238E27FC236}">
                <a16:creationId xmlns:a16="http://schemas.microsoft.com/office/drawing/2014/main" id="{D94E52C8-7248-2842-D3E8-817E9CE15148}"/>
              </a:ext>
            </a:extLst>
          </p:cNvPr>
          <p:cNvPicPr>
            <a:picLocks noChangeAspect="1"/>
          </p:cNvPicPr>
          <p:nvPr/>
        </p:nvPicPr>
        <p:blipFill>
          <a:blip r:embed="rId2">
            <a:alphaModFix amt="50000"/>
          </a:blip>
          <a:srcRect t="4050" b="11680"/>
          <a:stretch/>
        </p:blipFill>
        <p:spPr>
          <a:xfrm>
            <a:off x="20" y="279700"/>
            <a:ext cx="12191980" cy="6857999"/>
          </a:xfrm>
          <a:prstGeom prst="rect">
            <a:avLst/>
          </a:prstGeom>
        </p:spPr>
      </p:pic>
      <p:sp>
        <p:nvSpPr>
          <p:cNvPr id="2" name="Title 1">
            <a:extLst>
              <a:ext uri="{FF2B5EF4-FFF2-40B4-BE49-F238E27FC236}">
                <a16:creationId xmlns:a16="http://schemas.microsoft.com/office/drawing/2014/main" id="{FF08E390-1E6E-F6FE-8EC1-7762A6C35485}"/>
              </a:ext>
            </a:extLst>
          </p:cNvPr>
          <p:cNvSpPr>
            <a:spLocks noGrp="1"/>
          </p:cNvSpPr>
          <p:nvPr>
            <p:ph type="ctrTitle"/>
          </p:nvPr>
        </p:nvSpPr>
        <p:spPr>
          <a:xfrm>
            <a:off x="2838450" y="149942"/>
            <a:ext cx="9144000" cy="2900518"/>
          </a:xfrm>
        </p:spPr>
        <p:txBody>
          <a:bodyPr>
            <a:normAutofit/>
          </a:bodyPr>
          <a:lstStyle/>
          <a:p>
            <a:pPr algn="r"/>
            <a:r>
              <a:rPr lang="en-US" sz="5100" b="1">
                <a:solidFill>
                  <a:srgbClr val="FFFFFF"/>
                </a:solidFill>
                <a:effectLst/>
                <a:latin typeface="Garamond" panose="02020404030301010803" pitchFamily="18" charset="0"/>
                <a:cs typeface="AngsanaUPC" panose="020B0604020202020204" pitchFamily="34" charset="0"/>
              </a:rPr>
              <a:t>Assessing the Role of Technological Progress in Shaping Birth Rate Trends in the United States </a:t>
            </a:r>
            <a:endParaRPr lang="en-US" sz="5100" b="1">
              <a:solidFill>
                <a:srgbClr val="FFFFFF"/>
              </a:solidFill>
              <a:latin typeface="Garamond" panose="02020404030301010803" pitchFamily="18" charset="0"/>
              <a:cs typeface="AngsanaUPC" panose="020B0604020202020204" pitchFamily="34" charset="0"/>
            </a:endParaRPr>
          </a:p>
        </p:txBody>
      </p:sp>
      <p:sp>
        <p:nvSpPr>
          <p:cNvPr id="3" name="Subtitle 2">
            <a:extLst>
              <a:ext uri="{FF2B5EF4-FFF2-40B4-BE49-F238E27FC236}">
                <a16:creationId xmlns:a16="http://schemas.microsoft.com/office/drawing/2014/main" id="{A5F5CC9B-6536-022D-9FD5-05B992E15083}"/>
              </a:ext>
            </a:extLst>
          </p:cNvPr>
          <p:cNvSpPr>
            <a:spLocks noGrp="1"/>
          </p:cNvSpPr>
          <p:nvPr>
            <p:ph type="subTitle" idx="1"/>
          </p:nvPr>
        </p:nvSpPr>
        <p:spPr>
          <a:xfrm>
            <a:off x="2394837" y="4472543"/>
            <a:ext cx="7753048" cy="735538"/>
          </a:xfrm>
        </p:spPr>
        <p:txBody>
          <a:bodyPr vert="horz" lIns="91440" tIns="45720" rIns="91440" bIns="45720" rtlCol="0" anchor="t">
            <a:noAutofit/>
          </a:bodyPr>
          <a:lstStyle/>
          <a:p>
            <a:r>
              <a:rPr lang="en-US" err="1">
                <a:latin typeface="Garamond"/>
              </a:rPr>
              <a:t>Chizoma</a:t>
            </a:r>
            <a:r>
              <a:rPr lang="en-US">
                <a:latin typeface="Garamond"/>
              </a:rPr>
              <a:t> </a:t>
            </a:r>
            <a:r>
              <a:rPr lang="en-US" err="1">
                <a:latin typeface="Garamond"/>
              </a:rPr>
              <a:t>Oparaji</a:t>
            </a:r>
            <a:r>
              <a:rPr lang="en-US">
                <a:latin typeface="Garamond"/>
              </a:rPr>
              <a:t>, Laleh Saadatmand, Samuel </a:t>
            </a:r>
            <a:r>
              <a:rPr lang="en-US" err="1">
                <a:latin typeface="Garamond"/>
              </a:rPr>
              <a:t>Akinboyo</a:t>
            </a:r>
            <a:r>
              <a:rPr lang="en-US">
                <a:latin typeface="Garamond"/>
              </a:rPr>
              <a:t>, Vinay Kumar</a:t>
            </a:r>
          </a:p>
          <a:p>
            <a:r>
              <a:rPr lang="en-US">
                <a:latin typeface="Garamond"/>
              </a:rPr>
              <a:t>EPPS 6302.001 Fall 2024</a:t>
            </a:r>
          </a:p>
          <a:p>
            <a:r>
              <a:rPr lang="en-US">
                <a:latin typeface="Garamond"/>
              </a:rPr>
              <a:t>Instructor: Dr. Karl Ho</a:t>
            </a:r>
          </a:p>
          <a:p>
            <a:pPr algn="r"/>
            <a:endParaRPr lang="en-US">
              <a:latin typeface="Garamond" panose="02020404030301010803" pitchFamily="18" charset="0"/>
            </a:endParaRPr>
          </a:p>
        </p:txBody>
      </p:sp>
    </p:spTree>
    <p:extLst>
      <p:ext uri="{BB962C8B-B14F-4D97-AF65-F5344CB8AC3E}">
        <p14:creationId xmlns:p14="http://schemas.microsoft.com/office/powerpoint/2010/main" val="113684139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500"/>
                                  </p:stCondLst>
                                  <p:iterate>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7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1500"/>
                                  </p:stCondLst>
                                  <p:iterate>
                                    <p:tmPct val="10000"/>
                                  </p:iterate>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7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DDF2A-C252-2157-4C57-B5BD01F30020}"/>
              </a:ext>
            </a:extLst>
          </p:cNvPr>
          <p:cNvSpPr>
            <a:spLocks noGrp="1"/>
          </p:cNvSpPr>
          <p:nvPr>
            <p:ph type="title"/>
          </p:nvPr>
        </p:nvSpPr>
        <p:spPr>
          <a:xfrm>
            <a:off x="481013" y="3752849"/>
            <a:ext cx="3290887" cy="2452687"/>
          </a:xfrm>
        </p:spPr>
        <p:txBody>
          <a:bodyPr vert="horz" lIns="91440" tIns="45720" rIns="91440" bIns="45720" rtlCol="0" anchor="ctr">
            <a:normAutofit/>
          </a:bodyPr>
          <a:lstStyle/>
          <a:p>
            <a:r>
              <a:rPr lang="en-US" sz="3600" b="1"/>
              <a:t>Introduction</a:t>
            </a:r>
          </a:p>
        </p:txBody>
      </p:sp>
      <p:pic>
        <p:nvPicPr>
          <p:cNvPr id="11" name="Content Placeholder 10" descr="A graph showing the growth of a company&#10;&#10;Description automatically generated">
            <a:extLst>
              <a:ext uri="{FF2B5EF4-FFF2-40B4-BE49-F238E27FC236}">
                <a16:creationId xmlns:a16="http://schemas.microsoft.com/office/drawing/2014/main" id="{6356B4A8-1DE6-EB20-F34D-3CF593894770}"/>
              </a:ext>
            </a:extLst>
          </p:cNvPr>
          <p:cNvPicPr>
            <a:picLocks noGrp="1" noChangeAspect="1"/>
          </p:cNvPicPr>
          <p:nvPr>
            <p:ph sz="half" idx="1"/>
          </p:nvPr>
        </p:nvPicPr>
        <p:blipFill>
          <a:blip r:embed="rId2"/>
          <a:srcRect t="1473" b="9013"/>
          <a:stretch/>
        </p:blipFill>
        <p:spPr>
          <a:xfrm>
            <a:off x="-307577" y="-41935"/>
            <a:ext cx="12499576" cy="3794492"/>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D1EACFF6-93BB-D517-8981-EBE3B772DC88}"/>
              </a:ext>
            </a:extLst>
          </p:cNvPr>
          <p:cNvSpPr>
            <a:spLocks noGrp="1"/>
          </p:cNvSpPr>
          <p:nvPr>
            <p:ph sz="half" idx="2"/>
          </p:nvPr>
        </p:nvSpPr>
        <p:spPr>
          <a:xfrm>
            <a:off x="4223982" y="3752850"/>
            <a:ext cx="7485413" cy="2452687"/>
          </a:xfrm>
        </p:spPr>
        <p:txBody>
          <a:bodyPr vert="horz" lIns="91440" tIns="45720" rIns="91440" bIns="45720" rtlCol="0" anchor="ctr">
            <a:normAutofit/>
          </a:bodyPr>
          <a:lstStyle/>
          <a:p>
            <a:pPr marL="0" indent="0">
              <a:buNone/>
            </a:pPr>
            <a:r>
              <a:rPr lang="en-US" sz="1500">
                <a:effectLst/>
              </a:rPr>
              <a:t>The fall and rise of birth rates in the United States is a complex issue influenced by numerous social, demographic, economic, and policy-related factors. According to the National </a:t>
            </a:r>
            <a:r>
              <a:rPr lang="en-US" sz="1500">
                <a:effectLst/>
                <a:latin typeface="Garamond"/>
              </a:rPr>
              <a:t>Center</a:t>
            </a:r>
            <a:r>
              <a:rPr lang="en-US" sz="1500">
                <a:effectLst/>
              </a:rPr>
              <a:t> of Health Statistics, the number of births in the United States declined 2% from 2022 to 2023 (National Health Statistics, 2023).  Birth rates are critical indicators of population growth, and fluctuations in these rates can have profound consequences for society. Declining birth rates may contribute to an aging population, creating economic pressures as fewer working-age adults support a larger elderly population, while rising birth rates may put pressure on public resources, such as education and healthcare, for younger generations (Kearney, Levine &amp; Pardue, 2022). </a:t>
            </a:r>
            <a:endParaRPr lang="en-US"/>
          </a:p>
        </p:txBody>
      </p:sp>
    </p:spTree>
    <p:extLst>
      <p:ext uri="{BB962C8B-B14F-4D97-AF65-F5344CB8AC3E}">
        <p14:creationId xmlns:p14="http://schemas.microsoft.com/office/powerpoint/2010/main" val="4477272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3" name="Rectangle 52">
            <a:extLst>
              <a:ext uri="{FF2B5EF4-FFF2-40B4-BE49-F238E27FC236}">
                <a16:creationId xmlns:a16="http://schemas.microsoft.com/office/drawing/2014/main" id="{5AA03EDC-7067-4DFF-B672-541D016AA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0EBF3E39-B0BE-496A-8604-9007470FFA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65473"/>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068ACB-7B70-AE53-8AFE-871DB2A17699}"/>
              </a:ext>
            </a:extLst>
          </p:cNvPr>
          <p:cNvSpPr>
            <a:spLocks noGrp="1"/>
          </p:cNvSpPr>
          <p:nvPr>
            <p:ph type="title"/>
          </p:nvPr>
        </p:nvSpPr>
        <p:spPr>
          <a:xfrm>
            <a:off x="871442" y="685800"/>
            <a:ext cx="4353116" cy="1474666"/>
          </a:xfrm>
        </p:spPr>
        <p:txBody>
          <a:bodyPr anchor="b">
            <a:normAutofit/>
          </a:bodyPr>
          <a:lstStyle/>
          <a:p>
            <a:pPr algn="ctr"/>
            <a:r>
              <a:rPr lang="en-US" sz="3200" b="1">
                <a:solidFill>
                  <a:srgbClr val="595959"/>
                </a:solidFill>
                <a:latin typeface="Garamond" panose="02020404030301010803" pitchFamily="18" charset="0"/>
              </a:rPr>
              <a:t>Research Statement and Hypothesis</a:t>
            </a:r>
          </a:p>
        </p:txBody>
      </p:sp>
      <p:sp>
        <p:nvSpPr>
          <p:cNvPr id="8" name="Content Placeholder 7">
            <a:extLst>
              <a:ext uri="{FF2B5EF4-FFF2-40B4-BE49-F238E27FC236}">
                <a16:creationId xmlns:a16="http://schemas.microsoft.com/office/drawing/2014/main" id="{E33E8080-762A-7A88-D7A1-A3D24349EE16}"/>
              </a:ext>
            </a:extLst>
          </p:cNvPr>
          <p:cNvSpPr>
            <a:spLocks noGrp="1"/>
          </p:cNvSpPr>
          <p:nvPr>
            <p:ph idx="1"/>
          </p:nvPr>
        </p:nvSpPr>
        <p:spPr>
          <a:xfrm>
            <a:off x="871442" y="2447337"/>
            <a:ext cx="4353116" cy="3770434"/>
          </a:xfrm>
        </p:spPr>
        <p:txBody>
          <a:bodyPr anchor="t">
            <a:normAutofit/>
          </a:bodyPr>
          <a:lstStyle/>
          <a:p>
            <a:pPr marL="0" indent="0">
              <a:buNone/>
            </a:pPr>
            <a:r>
              <a:rPr lang="en-US" sz="1300">
                <a:solidFill>
                  <a:srgbClr val="595959"/>
                </a:solidFill>
                <a:latin typeface="Garamond"/>
              </a:rPr>
              <a:t>Our study aims to underscore the impact of technological advancements in shaping birth rate trends in the United States. As technology continues to transform various aspects of life, including healthcare, fertility treatments, and family planning, hence, it is expedient to explore how these technological advancements have shaped reproductive behavior and the rise and fall in birth rate patterns. Our study will analyze the impact of medical technology innovations such as IVF, embryo banking, contraceptives usage, and economic factors tied to technological growth on the birth rate trends in the U.S. over recent times.</a:t>
            </a:r>
          </a:p>
          <a:p>
            <a:r>
              <a:rPr lang="en-US" sz="1300" b="1">
                <a:solidFill>
                  <a:srgbClr val="595959"/>
                </a:solidFill>
                <a:latin typeface="Garamond"/>
              </a:rPr>
              <a:t>Null Hypothesis: </a:t>
            </a:r>
            <a:r>
              <a:rPr lang="en-US" sz="1300">
                <a:solidFill>
                  <a:srgbClr val="595959"/>
                </a:solidFill>
                <a:latin typeface="Garamond"/>
              </a:rPr>
              <a:t>Hypothesis: Technological advancements in fertility treatments are negatively associated with higher birth rates in the United States.</a:t>
            </a:r>
          </a:p>
          <a:p>
            <a:endParaRPr lang="en-US" sz="1300">
              <a:solidFill>
                <a:srgbClr val="595959"/>
              </a:solidFill>
              <a:latin typeface="Garamond"/>
            </a:endParaRPr>
          </a:p>
          <a:p>
            <a:r>
              <a:rPr lang="en-US" sz="1300" b="1">
                <a:solidFill>
                  <a:srgbClr val="595959"/>
                </a:solidFill>
                <a:latin typeface="Garamond"/>
              </a:rPr>
              <a:t>Alternate Hypothesis</a:t>
            </a:r>
            <a:r>
              <a:rPr lang="en-US" sz="1300">
                <a:solidFill>
                  <a:srgbClr val="595959"/>
                </a:solidFill>
                <a:latin typeface="Garamond"/>
              </a:rPr>
              <a:t>: Technological advancements in fertility treatments are positively associated with higher birth rates in the United States.</a:t>
            </a:r>
          </a:p>
          <a:p>
            <a:endParaRPr lang="en-US" sz="1300">
              <a:solidFill>
                <a:srgbClr val="595959"/>
              </a:solidFill>
              <a:latin typeface="Garamond"/>
            </a:endParaRPr>
          </a:p>
          <a:p>
            <a:endParaRPr lang="en-US" sz="1300">
              <a:solidFill>
                <a:srgbClr val="595959"/>
              </a:solidFill>
              <a:latin typeface="Garamond"/>
            </a:endParaRPr>
          </a:p>
        </p:txBody>
      </p:sp>
      <p:pic>
        <p:nvPicPr>
          <p:cNvPr id="4" name="Picture 6" descr="IVF, IUI and other fertility treatments ...">
            <a:extLst>
              <a:ext uri="{FF2B5EF4-FFF2-40B4-BE49-F238E27FC236}">
                <a16:creationId xmlns:a16="http://schemas.microsoft.com/office/drawing/2014/main" id="{C90455EB-E2F0-2920-150F-1280C29C8D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2087" r="21367"/>
          <a:stretch/>
        </p:blipFill>
        <p:spPr bwMode="auto">
          <a:xfrm>
            <a:off x="6781801" y="1053278"/>
            <a:ext cx="4797056" cy="47970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00092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93607-39A5-B2A7-8020-79371C3DACF2}"/>
              </a:ext>
            </a:extLst>
          </p:cNvPr>
          <p:cNvSpPr>
            <a:spLocks noGrp="1"/>
          </p:cNvSpPr>
          <p:nvPr>
            <p:ph type="title"/>
          </p:nvPr>
        </p:nvSpPr>
        <p:spPr>
          <a:xfrm>
            <a:off x="838200" y="162391"/>
            <a:ext cx="10515600" cy="1325563"/>
          </a:xfrm>
        </p:spPr>
        <p:txBody>
          <a:bodyPr/>
          <a:lstStyle/>
          <a:p>
            <a:pPr algn="ctr"/>
            <a:r>
              <a:rPr lang="en-US" b="1">
                <a:solidFill>
                  <a:schemeClr val="accent4">
                    <a:lumMod val="75000"/>
                  </a:schemeClr>
                </a:solidFill>
                <a:latin typeface="Garamond" panose="02020404030301010803" pitchFamily="18" charset="0"/>
              </a:rPr>
              <a:t>Methods </a:t>
            </a:r>
          </a:p>
        </p:txBody>
      </p:sp>
      <p:graphicFrame>
        <p:nvGraphicFramePr>
          <p:cNvPr id="10" name="Content Placeholder 2">
            <a:extLst>
              <a:ext uri="{FF2B5EF4-FFF2-40B4-BE49-F238E27FC236}">
                <a16:creationId xmlns:a16="http://schemas.microsoft.com/office/drawing/2014/main" id="{DF94AA2F-043D-F661-C491-D25FAFED2C71}"/>
              </a:ext>
            </a:extLst>
          </p:cNvPr>
          <p:cNvGraphicFramePr>
            <a:graphicFrameLocks noGrp="1"/>
          </p:cNvGraphicFramePr>
          <p:nvPr>
            <p:ph idx="1"/>
            <p:extLst>
              <p:ext uri="{D42A27DB-BD31-4B8C-83A1-F6EECF244321}">
                <p14:modId xmlns:p14="http://schemas.microsoft.com/office/powerpoint/2010/main" val="3628377149"/>
              </p:ext>
            </p:extLst>
          </p:nvPr>
        </p:nvGraphicFramePr>
        <p:xfrm>
          <a:off x="838200" y="1413166"/>
          <a:ext cx="10515600" cy="30260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BE734A99-7412-F77A-D2BD-5086E35F01B5}"/>
              </a:ext>
            </a:extLst>
          </p:cNvPr>
          <p:cNvSpPr txBox="1"/>
          <p:nvPr/>
        </p:nvSpPr>
        <p:spPr>
          <a:xfrm>
            <a:off x="3180678" y="4441352"/>
            <a:ext cx="5830644" cy="646331"/>
          </a:xfrm>
          <a:prstGeom prst="rect">
            <a:avLst/>
          </a:prstGeom>
          <a:noFill/>
        </p:spPr>
        <p:txBody>
          <a:bodyPr wrap="square" rtlCol="0">
            <a:spAutoFit/>
          </a:bodyPr>
          <a:lstStyle/>
          <a:p>
            <a:r>
              <a:rPr lang="en-US">
                <a:latin typeface="Garamond" panose="02020404030301010803" pitchFamily="18" charset="0"/>
              </a:rPr>
              <a:t>Indicators- race, age, household income, number of abortions, contraceptive sales, IVF/ embryo banking</a:t>
            </a:r>
          </a:p>
        </p:txBody>
      </p:sp>
      <p:pic>
        <p:nvPicPr>
          <p:cNvPr id="6" name="Picture 2" descr="CDC Logo, symbol, meaning, history, PNG ...">
            <a:extLst>
              <a:ext uri="{FF2B5EF4-FFF2-40B4-BE49-F238E27FC236}">
                <a16:creationId xmlns:a16="http://schemas.microsoft.com/office/drawing/2014/main" id="{092E8C21-BC86-1DA8-402D-BBC714A08EE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048221" y="5473900"/>
            <a:ext cx="2004614" cy="110144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a:extLst>
            <a:ext uri="{909E8E84-426E-40DD-AFC4-6F175D3DCCD1}">
              <a14:hiddenFill xmlns:a14="http://schemas.microsoft.com/office/drawing/2010/main">
                <a:solidFill>
                  <a:srgbClr val="FFFFFF"/>
                </a:solidFill>
              </a14:hiddenFill>
            </a:ext>
          </a:extLst>
        </p:spPr>
      </p:pic>
      <p:pic>
        <p:nvPicPr>
          <p:cNvPr id="15" name="Picture 14" descr="A red background with white text&#10;&#10;Description automatically generated">
            <a:extLst>
              <a:ext uri="{FF2B5EF4-FFF2-40B4-BE49-F238E27FC236}">
                <a16:creationId xmlns:a16="http://schemas.microsoft.com/office/drawing/2014/main" id="{6FC7A2DA-2518-2C68-B91B-5712A2336BD0}"/>
              </a:ext>
            </a:extLst>
          </p:cNvPr>
          <p:cNvPicPr>
            <a:picLocks noChangeAspect="1"/>
          </p:cNvPicPr>
          <p:nvPr/>
        </p:nvPicPr>
        <p:blipFill>
          <a:blip r:embed="rId8"/>
          <a:stretch>
            <a:fillRect/>
          </a:stretch>
        </p:blipFill>
        <p:spPr>
          <a:xfrm>
            <a:off x="5378824" y="5305985"/>
            <a:ext cx="1434353" cy="1434353"/>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1" name="Picture 10" descr="A blue and white logo&#10;&#10;Description automatically generated">
            <a:extLst>
              <a:ext uri="{FF2B5EF4-FFF2-40B4-BE49-F238E27FC236}">
                <a16:creationId xmlns:a16="http://schemas.microsoft.com/office/drawing/2014/main" id="{16FC7033-3886-1EEC-8178-E855E99BF694}"/>
              </a:ext>
            </a:extLst>
          </p:cNvPr>
          <p:cNvPicPr>
            <a:picLocks noChangeAspect="1"/>
          </p:cNvPicPr>
          <p:nvPr/>
        </p:nvPicPr>
        <p:blipFill>
          <a:blip r:embed="rId9"/>
          <a:stretch>
            <a:fillRect/>
          </a:stretch>
        </p:blipFill>
        <p:spPr>
          <a:xfrm>
            <a:off x="8129307" y="5476875"/>
            <a:ext cx="1754842" cy="1255059"/>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712458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8667D0-919A-4EC1-079A-394974661179}"/>
              </a:ext>
            </a:extLst>
          </p:cNvPr>
          <p:cNvSpPr>
            <a:spLocks noGrp="1"/>
          </p:cNvSpPr>
          <p:nvPr>
            <p:ph type="title"/>
          </p:nvPr>
        </p:nvSpPr>
        <p:spPr>
          <a:xfrm>
            <a:off x="838201" y="365125"/>
            <a:ext cx="5251316" cy="1807305"/>
          </a:xfrm>
        </p:spPr>
        <p:txBody>
          <a:bodyPr>
            <a:normAutofit/>
          </a:bodyPr>
          <a:lstStyle/>
          <a:p>
            <a:r>
              <a:rPr lang="en-US" b="1">
                <a:latin typeface="Garamond" panose="02020404030301010803" pitchFamily="18" charset="0"/>
              </a:rPr>
              <a:t>Conclusion</a:t>
            </a:r>
          </a:p>
        </p:txBody>
      </p:sp>
      <p:sp>
        <p:nvSpPr>
          <p:cNvPr id="3" name="Content Placeholder 2">
            <a:extLst>
              <a:ext uri="{FF2B5EF4-FFF2-40B4-BE49-F238E27FC236}">
                <a16:creationId xmlns:a16="http://schemas.microsoft.com/office/drawing/2014/main" id="{AA932799-8CE0-6B28-00C7-9DF1B6603E9C}"/>
              </a:ext>
            </a:extLst>
          </p:cNvPr>
          <p:cNvSpPr>
            <a:spLocks noGrp="1"/>
          </p:cNvSpPr>
          <p:nvPr>
            <p:ph idx="1"/>
          </p:nvPr>
        </p:nvSpPr>
        <p:spPr>
          <a:xfrm>
            <a:off x="838200" y="2333297"/>
            <a:ext cx="4619621" cy="3843666"/>
          </a:xfrm>
        </p:spPr>
        <p:txBody>
          <a:bodyPr>
            <a:normAutofit/>
          </a:bodyPr>
          <a:lstStyle/>
          <a:p>
            <a:pPr marL="0" indent="0">
              <a:buNone/>
            </a:pPr>
            <a:r>
              <a:rPr lang="en-US" sz="2000" b="0" i="0">
                <a:effectLst/>
                <a:latin typeface="Garamond" panose="02020404030301010803" pitchFamily="18" charset="0"/>
              </a:rPr>
              <a:t>While there has been research related to our topic before, most studies have had a focus on the decline of birth rates due to social lifestyles and economic factors. Our research aims to further analyze technological advancements as an additional factor that may provide insights into issues revolving around birth rates.</a:t>
            </a:r>
            <a:endParaRPr lang="en-US" sz="2000">
              <a:latin typeface="Garamond" panose="02020404030301010803" pitchFamily="18" charset="0"/>
            </a:endParaRPr>
          </a:p>
        </p:txBody>
      </p:sp>
      <p:pic>
        <p:nvPicPr>
          <p:cNvPr id="4" name="Picture 3" descr="A group of people standing together and smiling&#10;&#10;Description automatically generated">
            <a:extLst>
              <a:ext uri="{FF2B5EF4-FFF2-40B4-BE49-F238E27FC236}">
                <a16:creationId xmlns:a16="http://schemas.microsoft.com/office/drawing/2014/main" id="{86628DB0-BDF9-13D9-41A8-B3216A45F60D}"/>
              </a:ext>
            </a:extLst>
          </p:cNvPr>
          <p:cNvPicPr>
            <a:picLocks noChangeAspect="1"/>
          </p:cNvPicPr>
          <p:nvPr/>
        </p:nvPicPr>
        <p:blipFill>
          <a:blip r:embed="rId2"/>
          <a:srcRect l="9895" r="24895"/>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354645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225F6-F1C8-B8B8-0C82-4569994698B6}"/>
              </a:ext>
            </a:extLst>
          </p:cNvPr>
          <p:cNvSpPr>
            <a:spLocks noGrp="1"/>
          </p:cNvSpPr>
          <p:nvPr>
            <p:ph type="title"/>
          </p:nvPr>
        </p:nvSpPr>
        <p:spPr/>
        <p:txBody>
          <a:bodyPr/>
          <a:lstStyle/>
          <a:p>
            <a:pPr algn="ctr"/>
            <a:r>
              <a:rPr lang="en-US" b="1">
                <a:solidFill>
                  <a:schemeClr val="accent4">
                    <a:lumMod val="75000"/>
                  </a:schemeClr>
                </a:solidFill>
                <a:latin typeface="Garamond" panose="02020404030301010803" pitchFamily="18" charset="0"/>
              </a:rPr>
              <a:t>References </a:t>
            </a:r>
          </a:p>
        </p:txBody>
      </p:sp>
      <p:sp>
        <p:nvSpPr>
          <p:cNvPr id="3" name="Content Placeholder 2">
            <a:extLst>
              <a:ext uri="{FF2B5EF4-FFF2-40B4-BE49-F238E27FC236}">
                <a16:creationId xmlns:a16="http://schemas.microsoft.com/office/drawing/2014/main" id="{E3038B32-3C8F-B4FE-D0A2-919D601D06D0}"/>
              </a:ext>
            </a:extLst>
          </p:cNvPr>
          <p:cNvSpPr>
            <a:spLocks noGrp="1"/>
          </p:cNvSpPr>
          <p:nvPr>
            <p:ph idx="1"/>
          </p:nvPr>
        </p:nvSpPr>
        <p:spPr/>
        <p:txBody>
          <a:bodyPr>
            <a:normAutofit lnSpcReduction="10000"/>
          </a:bodyPr>
          <a:lstStyle/>
          <a:p>
            <a:pPr algn="l" rtl="0" fontAlgn="base"/>
            <a:r>
              <a:rPr lang="en-US" sz="1800">
                <a:solidFill>
                  <a:srgbClr val="000000"/>
                </a:solidFill>
                <a:effectLst/>
                <a:latin typeface="Garamond" panose="02020404030301010803" pitchFamily="18" charset="0"/>
              </a:rPr>
              <a:t>Centers for Disease Control and Prevention. (2024, August 20). Products - data briefs - number 507 - August 2024. Centers for Disease Control and Prevention. </a:t>
            </a:r>
            <a:r>
              <a:rPr lang="en-US" sz="1800" u="sng" strike="noStrike">
                <a:solidFill>
                  <a:srgbClr val="467886"/>
                </a:solidFill>
                <a:effectLst/>
                <a:latin typeface="Garamond" panose="02020404030301010803" pitchFamily="18" charset="0"/>
                <a:hlinkClick r:id="rId2"/>
              </a:rPr>
              <a:t>https://www.cdc.gov/nchs/products/databriefs/db507.htm#section_1</a:t>
            </a:r>
            <a:r>
              <a:rPr lang="en-US" sz="1800">
                <a:solidFill>
                  <a:srgbClr val="000000"/>
                </a:solidFill>
                <a:effectLst/>
                <a:latin typeface="Garamond" panose="02020404030301010803" pitchFamily="18" charset="0"/>
              </a:rPr>
              <a:t> </a:t>
            </a:r>
            <a:endParaRPr lang="en-US">
              <a:solidFill>
                <a:srgbClr val="000000"/>
              </a:solidFill>
              <a:effectLst/>
              <a:latin typeface="Garamond" panose="02020404030301010803" pitchFamily="18" charset="0"/>
            </a:endParaRPr>
          </a:p>
          <a:p>
            <a:pPr algn="l" rtl="0" fontAlgn="base"/>
            <a:r>
              <a:rPr lang="en-US" sz="1800">
                <a:solidFill>
                  <a:srgbClr val="000000"/>
                </a:solidFill>
                <a:effectLst/>
                <a:latin typeface="Garamond" panose="02020404030301010803" pitchFamily="18" charset="0"/>
              </a:rPr>
              <a:t>Centers for Disease Control and Prevention. (n.d.). Abortion surveillance findings and reports. U.S. Department of Health and Human Services. </a:t>
            </a:r>
            <a:r>
              <a:rPr lang="en-US" sz="1800" u="sng" strike="noStrike">
                <a:solidFill>
                  <a:srgbClr val="467886"/>
                </a:solidFill>
                <a:effectLst/>
                <a:latin typeface="Garamond" panose="02020404030301010803" pitchFamily="18" charset="0"/>
                <a:hlinkClick r:id="rId3"/>
              </a:rPr>
              <a:t>https://www.cdc.gov/reproductive-health/data-statistics/abortion-surveillance-findings-reports.html</a:t>
            </a:r>
            <a:r>
              <a:rPr lang="en-US" sz="1800">
                <a:solidFill>
                  <a:srgbClr val="000000"/>
                </a:solidFill>
                <a:effectLst/>
                <a:latin typeface="Garamond" panose="02020404030301010803" pitchFamily="18" charset="0"/>
              </a:rPr>
              <a:t> </a:t>
            </a:r>
            <a:endParaRPr lang="en-US">
              <a:solidFill>
                <a:srgbClr val="000000"/>
              </a:solidFill>
              <a:effectLst/>
              <a:latin typeface="Garamond" panose="02020404030301010803" pitchFamily="18" charset="0"/>
            </a:endParaRPr>
          </a:p>
          <a:p>
            <a:pPr algn="l" rtl="0" fontAlgn="base"/>
            <a:r>
              <a:rPr lang="en-US" sz="1800">
                <a:solidFill>
                  <a:srgbClr val="000000"/>
                </a:solidFill>
                <a:effectLst/>
                <a:latin typeface="Garamond" panose="02020404030301010803" pitchFamily="18" charset="0"/>
              </a:rPr>
              <a:t>Kearney, M. S., Levine, P. B., &amp; </a:t>
            </a:r>
            <a:r>
              <a:rPr lang="en-US" sz="1800" err="1">
                <a:solidFill>
                  <a:srgbClr val="000000"/>
                </a:solidFill>
                <a:effectLst/>
                <a:latin typeface="Garamond" panose="02020404030301010803" pitchFamily="18" charset="0"/>
              </a:rPr>
              <a:t>Pardue</a:t>
            </a:r>
            <a:r>
              <a:rPr lang="en-US" sz="1800">
                <a:solidFill>
                  <a:srgbClr val="000000"/>
                </a:solidFill>
                <a:effectLst/>
                <a:latin typeface="Garamond" panose="02020404030301010803" pitchFamily="18" charset="0"/>
              </a:rPr>
              <a:t>, L. (n.d.). The puzzle of falling us birth rates since the Great Recession. Journal of Economic Perspectives. </a:t>
            </a:r>
            <a:r>
              <a:rPr lang="en-US" sz="1800" u="sng" strike="noStrike">
                <a:solidFill>
                  <a:srgbClr val="467886"/>
                </a:solidFill>
                <a:effectLst/>
                <a:latin typeface="Garamond" panose="02020404030301010803" pitchFamily="18" charset="0"/>
                <a:hlinkClick r:id="rId4"/>
              </a:rPr>
              <a:t>https://www.aeaweb.org/articles?id=10.1257%2Fjep.36.1.151</a:t>
            </a:r>
            <a:r>
              <a:rPr lang="en-US" sz="1800">
                <a:solidFill>
                  <a:srgbClr val="000000"/>
                </a:solidFill>
                <a:effectLst/>
                <a:latin typeface="Garamond" panose="02020404030301010803" pitchFamily="18" charset="0"/>
              </a:rPr>
              <a:t> </a:t>
            </a:r>
            <a:endParaRPr lang="en-US">
              <a:solidFill>
                <a:srgbClr val="000000"/>
              </a:solidFill>
              <a:effectLst/>
              <a:latin typeface="Garamond" panose="02020404030301010803" pitchFamily="18" charset="0"/>
            </a:endParaRPr>
          </a:p>
          <a:p>
            <a:pPr algn="l" rtl="0" fontAlgn="base"/>
            <a:r>
              <a:rPr lang="en-US" sz="1800">
                <a:solidFill>
                  <a:srgbClr val="000000"/>
                </a:solidFill>
                <a:effectLst/>
                <a:latin typeface="Garamond" panose="02020404030301010803" pitchFamily="18" charset="0"/>
              </a:rPr>
              <a:t>Santelli, J. S., Lindberg, L. D., Finer, L. B., &amp; Singh, S. (2007). Explaining recent declines in adolescent pregnancy in the United States: the contribution of abstinence and improved contraceptive use. American journal of public health, 97(1), 150-156. </a:t>
            </a:r>
            <a:r>
              <a:rPr lang="en-US" sz="1800" u="sng" strike="noStrike">
                <a:solidFill>
                  <a:srgbClr val="467886"/>
                </a:solidFill>
                <a:effectLst/>
                <a:latin typeface="Garamond" panose="02020404030301010803" pitchFamily="18" charset="0"/>
                <a:hlinkClick r:id="rId5"/>
              </a:rPr>
              <a:t>https://ajph.aphapublications.org/doi/pdf/10.2105/AJPH.2006.089169</a:t>
            </a:r>
            <a:r>
              <a:rPr lang="en-US" sz="1800">
                <a:solidFill>
                  <a:srgbClr val="000000"/>
                </a:solidFill>
                <a:effectLst/>
                <a:latin typeface="Garamond" panose="02020404030301010803" pitchFamily="18" charset="0"/>
              </a:rPr>
              <a:t> </a:t>
            </a:r>
            <a:endParaRPr lang="en-US">
              <a:solidFill>
                <a:srgbClr val="000000"/>
              </a:solidFill>
              <a:effectLst/>
              <a:latin typeface="Garamond" panose="02020404030301010803" pitchFamily="18" charset="0"/>
            </a:endParaRPr>
          </a:p>
          <a:p>
            <a:pPr algn="l" rtl="0" fontAlgn="base"/>
            <a:r>
              <a:rPr lang="en-US" sz="1800">
                <a:solidFill>
                  <a:srgbClr val="222222"/>
                </a:solidFill>
                <a:effectLst/>
                <a:latin typeface="Garamond" panose="02020404030301010803" pitchFamily="18" charset="0"/>
              </a:rPr>
              <a:t>Swan, L. E. (2021). The impact of US policy on contraceptive access: a policy analysis. Reproductive Health, 18, 1-14. </a:t>
            </a:r>
            <a:r>
              <a:rPr lang="en-US" sz="1800" u="sng" strike="noStrike">
                <a:solidFill>
                  <a:srgbClr val="467886"/>
                </a:solidFill>
                <a:effectLst/>
                <a:latin typeface="Garamond" panose="02020404030301010803" pitchFamily="18" charset="0"/>
                <a:hlinkClick r:id="rId6"/>
              </a:rPr>
              <a:t>https://link.springer.com/content/pdf/10.1186/s12978-021-01289-3.pdf</a:t>
            </a:r>
            <a:r>
              <a:rPr lang="en-US" sz="1800">
                <a:solidFill>
                  <a:srgbClr val="000000"/>
                </a:solidFill>
                <a:effectLst/>
                <a:latin typeface="Garamond" panose="02020404030301010803" pitchFamily="18" charset="0"/>
              </a:rPr>
              <a:t> </a:t>
            </a:r>
            <a:endParaRPr lang="en-US">
              <a:solidFill>
                <a:srgbClr val="000000"/>
              </a:solidFill>
              <a:effectLst/>
              <a:latin typeface="Garamond" panose="02020404030301010803" pitchFamily="18" charset="0"/>
            </a:endParaRPr>
          </a:p>
          <a:p>
            <a:pPr algn="l" rtl="0" fontAlgn="base"/>
            <a:r>
              <a:rPr lang="en-US" sz="1800">
                <a:solidFill>
                  <a:srgbClr val="000000"/>
                </a:solidFill>
                <a:effectLst/>
                <a:latin typeface="Garamond" panose="02020404030301010803" pitchFamily="18" charset="0"/>
              </a:rPr>
              <a:t>Wang, J., &amp; Sauer, M. V. (2006). In vitro fertilization (IVF): a review of 3 decades of clinical innovation and technological advancement. Therapeutics and clinical risk management, 2(4), 355-364. </a:t>
            </a:r>
            <a:r>
              <a:rPr lang="en-US" sz="1800" u="sng" strike="noStrike">
                <a:solidFill>
                  <a:srgbClr val="467886"/>
                </a:solidFill>
                <a:effectLst/>
                <a:latin typeface="Garamond" panose="02020404030301010803" pitchFamily="18" charset="0"/>
                <a:hlinkClick r:id="rId7"/>
              </a:rPr>
              <a:t>https://www.tandfonline.com/doi/pdf/10.2147/tcrm.s24355</a:t>
            </a:r>
            <a:r>
              <a:rPr lang="en-US" sz="1800">
                <a:solidFill>
                  <a:srgbClr val="000000"/>
                </a:solidFill>
                <a:effectLst/>
                <a:latin typeface="Garamond" panose="02020404030301010803" pitchFamily="18" charset="0"/>
              </a:rPr>
              <a:t> </a:t>
            </a:r>
            <a:endParaRPr lang="en-US">
              <a:solidFill>
                <a:srgbClr val="000000"/>
              </a:solidFill>
              <a:effectLst/>
              <a:latin typeface="Garamond" panose="02020404030301010803" pitchFamily="18" charset="0"/>
            </a:endParaRPr>
          </a:p>
          <a:p>
            <a:pPr algn="l" rtl="0" fontAlgn="base"/>
            <a:endParaRPr lang="en-US">
              <a:solidFill>
                <a:srgbClr val="000000"/>
              </a:solidFill>
              <a:effectLst/>
              <a:latin typeface="Garamond" panose="02020404030301010803" pitchFamily="18" charset="0"/>
            </a:endParaRPr>
          </a:p>
        </p:txBody>
      </p:sp>
    </p:spTree>
    <p:extLst>
      <p:ext uri="{BB962C8B-B14F-4D97-AF65-F5344CB8AC3E}">
        <p14:creationId xmlns:p14="http://schemas.microsoft.com/office/powerpoint/2010/main" val="13403041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73BCEA90-F7D5-4EC1-9BE2-5A49A20F4B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9848F91B-FA65-4A06-A177-8CCF7EBC86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12178410" cy="61950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Man clapping" descr="Man clapping">
            <a:hlinkClick r:id="" action="ppaction://media"/>
            <a:extLst>
              <a:ext uri="{FF2B5EF4-FFF2-40B4-BE49-F238E27FC236}">
                <a16:creationId xmlns:a16="http://schemas.microsoft.com/office/drawing/2014/main" id="{116BB314-0396-914B-BE6F-E4C066F05BDE}"/>
              </a:ext>
            </a:extLst>
          </p:cNvPr>
          <p:cNvPicPr>
            <a:picLocks noChangeAspect="1"/>
          </p:cNvPicPr>
          <p:nvPr>
            <a:videoFile r:link="rId2"/>
            <p:extLst>
              <p:ext uri="{DAA4B4D4-6D71-4841-9C94-3DE7FCFB9230}">
                <p14:media xmlns:p14="http://schemas.microsoft.com/office/powerpoint/2010/main" r:embed="rId1"/>
              </p:ext>
            </p:extLst>
          </p:nvPr>
        </p:nvPicPr>
        <p:blipFill>
          <a:blip r:embed="rId4">
            <a:alphaModFix amt="30000"/>
          </a:blip>
          <a:stretch>
            <a:fillRect/>
          </a:stretch>
        </p:blipFill>
        <p:spPr>
          <a:xfrm>
            <a:off x="589270" y="0"/>
            <a:ext cx="11013462" cy="6195072"/>
          </a:xfrm>
          <a:prstGeom prst="rect">
            <a:avLst/>
          </a:prstGeom>
        </p:spPr>
      </p:pic>
      <p:sp>
        <p:nvSpPr>
          <p:cNvPr id="30" name="Graphic 14">
            <a:extLst>
              <a:ext uri="{FF2B5EF4-FFF2-40B4-BE49-F238E27FC236}">
                <a16:creationId xmlns:a16="http://schemas.microsoft.com/office/drawing/2014/main" id="{2CF7CF5F-D747-47B3-80B1-8392750446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flipV="1">
            <a:off x="0" y="-2"/>
            <a:ext cx="2743200" cy="2746621"/>
          </a:xfrm>
          <a:custGeom>
            <a:avLst/>
            <a:gdLst>
              <a:gd name="connsiteX0" fmla="*/ 2616327 w 2616326"/>
              <a:gd name="connsiteY0" fmla="*/ 634841 h 2618803"/>
              <a:gd name="connsiteX1" fmla="*/ 2616327 w 2616326"/>
              <a:gd name="connsiteY1" fmla="*/ 0 h 2618803"/>
              <a:gd name="connsiteX2" fmla="*/ 0 w 2616326"/>
              <a:gd name="connsiteY2" fmla="*/ 0 h 2618803"/>
              <a:gd name="connsiteX3" fmla="*/ 0 w 2616326"/>
              <a:gd name="connsiteY3" fmla="*/ 2618804 h 2618803"/>
              <a:gd name="connsiteX4" fmla="*/ 634270 w 2616326"/>
              <a:gd name="connsiteY4" fmla="*/ 2618804 h 2618803"/>
              <a:gd name="connsiteX5" fmla="*/ 2616327 w 2616326"/>
              <a:gd name="connsiteY5" fmla="*/ 634841 h 261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6326" h="2618803">
                <a:moveTo>
                  <a:pt x="2616327" y="634841"/>
                </a:moveTo>
                <a:lnTo>
                  <a:pt x="2616327" y="0"/>
                </a:lnTo>
                <a:lnTo>
                  <a:pt x="0" y="0"/>
                </a:lnTo>
                <a:lnTo>
                  <a:pt x="0" y="2618804"/>
                </a:lnTo>
                <a:lnTo>
                  <a:pt x="634270" y="2618804"/>
                </a:lnTo>
                <a:cubicBezTo>
                  <a:pt x="634270" y="1523143"/>
                  <a:pt x="1521619" y="634841"/>
                  <a:pt x="2616327" y="634841"/>
                </a:cubicBezTo>
                <a:close/>
              </a:path>
            </a:pathLst>
          </a:custGeom>
          <a:solidFill>
            <a:schemeClr val="bg1">
              <a:alpha val="25000"/>
            </a:schemeClr>
          </a:solidFill>
          <a:ln w="9525"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C67BEB4F-D5CB-DD90-8226-D0E288AB25C0}"/>
              </a:ext>
            </a:extLst>
          </p:cNvPr>
          <p:cNvSpPr>
            <a:spLocks noGrp="1"/>
          </p:cNvSpPr>
          <p:nvPr>
            <p:ph type="title"/>
          </p:nvPr>
        </p:nvSpPr>
        <p:spPr>
          <a:xfrm>
            <a:off x="6632" y="2589588"/>
            <a:ext cx="4814591" cy="1210660"/>
          </a:xfrm>
        </p:spPr>
        <p:txBody>
          <a:bodyPr vert="horz" lIns="91440" tIns="45720" rIns="91440" bIns="45720" rtlCol="0" anchor="b">
            <a:normAutofit/>
          </a:bodyPr>
          <a:lstStyle/>
          <a:p>
            <a:pPr algn="ctr"/>
            <a:r>
              <a:rPr lang="en-US" sz="5000" b="1" kern="1200">
                <a:solidFill>
                  <a:schemeClr val="bg1"/>
                </a:solidFill>
                <a:latin typeface="+mj-lt"/>
                <a:ea typeface="+mj-ea"/>
                <a:cs typeface="+mj-cs"/>
              </a:rPr>
              <a:t>Thank You</a:t>
            </a:r>
            <a:endParaRPr lang="en-US" sz="5000" b="1" kern="1200">
              <a:solidFill>
                <a:schemeClr val="bg1"/>
              </a:solidFill>
              <a:latin typeface="+mj-lt"/>
            </a:endParaRPr>
          </a:p>
        </p:txBody>
      </p:sp>
      <p:sp>
        <p:nvSpPr>
          <p:cNvPr id="32" name="Graphic 14">
            <a:extLst>
              <a:ext uri="{FF2B5EF4-FFF2-40B4-BE49-F238E27FC236}">
                <a16:creationId xmlns:a16="http://schemas.microsoft.com/office/drawing/2014/main" id="{820B6604-1FF9-43F5-AC47-3D41CB2F56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9448800" y="4111379"/>
            <a:ext cx="2743200" cy="2746621"/>
          </a:xfrm>
          <a:custGeom>
            <a:avLst/>
            <a:gdLst>
              <a:gd name="connsiteX0" fmla="*/ 2616327 w 2616326"/>
              <a:gd name="connsiteY0" fmla="*/ 634841 h 2618803"/>
              <a:gd name="connsiteX1" fmla="*/ 2616327 w 2616326"/>
              <a:gd name="connsiteY1" fmla="*/ 0 h 2618803"/>
              <a:gd name="connsiteX2" fmla="*/ 0 w 2616326"/>
              <a:gd name="connsiteY2" fmla="*/ 0 h 2618803"/>
              <a:gd name="connsiteX3" fmla="*/ 0 w 2616326"/>
              <a:gd name="connsiteY3" fmla="*/ 2618804 h 2618803"/>
              <a:gd name="connsiteX4" fmla="*/ 634270 w 2616326"/>
              <a:gd name="connsiteY4" fmla="*/ 2618804 h 2618803"/>
              <a:gd name="connsiteX5" fmla="*/ 2616327 w 2616326"/>
              <a:gd name="connsiteY5" fmla="*/ 634841 h 261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6326" h="2618803">
                <a:moveTo>
                  <a:pt x="2616327" y="634841"/>
                </a:moveTo>
                <a:lnTo>
                  <a:pt x="2616327" y="0"/>
                </a:lnTo>
                <a:lnTo>
                  <a:pt x="0" y="0"/>
                </a:lnTo>
                <a:lnTo>
                  <a:pt x="0" y="2618804"/>
                </a:lnTo>
                <a:lnTo>
                  <a:pt x="634270" y="2618804"/>
                </a:lnTo>
                <a:cubicBezTo>
                  <a:pt x="634270" y="1523143"/>
                  <a:pt x="1521619" y="634841"/>
                  <a:pt x="2616327" y="634841"/>
                </a:cubicBezTo>
                <a:close/>
              </a:path>
            </a:pathLst>
          </a:custGeom>
          <a:solidFill>
            <a:schemeClr val="bg1"/>
          </a:solidFill>
          <a:ln w="9525"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9378EB78-C359-A030-610A-9679B4B6375E}"/>
              </a:ext>
            </a:extLst>
          </p:cNvPr>
          <p:cNvSpPr>
            <a:spLocks noGrp="1"/>
          </p:cNvSpPr>
          <p:nvPr>
            <p:ph idx="1"/>
          </p:nvPr>
        </p:nvSpPr>
        <p:spPr>
          <a:xfrm>
            <a:off x="587202" y="3801608"/>
            <a:ext cx="3901401" cy="1031196"/>
          </a:xfrm>
        </p:spPr>
        <p:txBody>
          <a:bodyPr vert="horz" lIns="91440" tIns="45720" rIns="91440" bIns="45720" rtlCol="0">
            <a:normAutofit/>
          </a:bodyPr>
          <a:lstStyle/>
          <a:p>
            <a:pPr marL="0" indent="0" algn="ctr">
              <a:buNone/>
            </a:pPr>
            <a:r>
              <a:rPr lang="en-US" sz="2200" kern="1200">
                <a:solidFill>
                  <a:schemeClr val="bg1"/>
                </a:solidFill>
                <a:latin typeface="+mn-lt"/>
                <a:ea typeface="+mn-ea"/>
                <a:cs typeface="+mn-cs"/>
              </a:rPr>
              <a:t>Questions?</a:t>
            </a:r>
          </a:p>
        </p:txBody>
      </p:sp>
      <p:sp>
        <p:nvSpPr>
          <p:cNvPr id="34" name="Rectangle 33">
            <a:extLst>
              <a:ext uri="{FF2B5EF4-FFF2-40B4-BE49-F238E27FC236}">
                <a16:creationId xmlns:a16="http://schemas.microsoft.com/office/drawing/2014/main" id="{D98779F6-5395-4B82-BDCB-4ADF6A5BB9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373" y="685797"/>
            <a:ext cx="118872" cy="155045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Graphic 14">
            <a:extLst>
              <a:ext uri="{FF2B5EF4-FFF2-40B4-BE49-F238E27FC236}">
                <a16:creationId xmlns:a16="http://schemas.microsoft.com/office/drawing/2014/main" id="{CE1108CD-786E-4304-9504-9C5AD6482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9448800" y="-1"/>
            <a:ext cx="2743200" cy="2746621"/>
          </a:xfrm>
          <a:custGeom>
            <a:avLst/>
            <a:gdLst>
              <a:gd name="connsiteX0" fmla="*/ 2616327 w 2616326"/>
              <a:gd name="connsiteY0" fmla="*/ 634841 h 2618803"/>
              <a:gd name="connsiteX1" fmla="*/ 2616327 w 2616326"/>
              <a:gd name="connsiteY1" fmla="*/ 0 h 2618803"/>
              <a:gd name="connsiteX2" fmla="*/ 0 w 2616326"/>
              <a:gd name="connsiteY2" fmla="*/ 0 h 2618803"/>
              <a:gd name="connsiteX3" fmla="*/ 0 w 2616326"/>
              <a:gd name="connsiteY3" fmla="*/ 2618804 h 2618803"/>
              <a:gd name="connsiteX4" fmla="*/ 634270 w 2616326"/>
              <a:gd name="connsiteY4" fmla="*/ 2618804 h 2618803"/>
              <a:gd name="connsiteX5" fmla="*/ 2616327 w 2616326"/>
              <a:gd name="connsiteY5" fmla="*/ 634841 h 261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6326" h="2618803">
                <a:moveTo>
                  <a:pt x="2616327" y="634841"/>
                </a:moveTo>
                <a:lnTo>
                  <a:pt x="2616327" y="0"/>
                </a:lnTo>
                <a:lnTo>
                  <a:pt x="0" y="0"/>
                </a:lnTo>
                <a:lnTo>
                  <a:pt x="0" y="2618804"/>
                </a:lnTo>
                <a:lnTo>
                  <a:pt x="634270" y="2618804"/>
                </a:lnTo>
                <a:cubicBezTo>
                  <a:pt x="634270" y="1523143"/>
                  <a:pt x="1521619" y="634841"/>
                  <a:pt x="2616327" y="634841"/>
                </a:cubicBezTo>
                <a:close/>
              </a:path>
            </a:pathLst>
          </a:custGeom>
          <a:solidFill>
            <a:schemeClr val="bg1">
              <a:alpha val="25000"/>
            </a:schemeClr>
          </a:solidFill>
          <a:ln w="9525" cap="flat">
            <a:noFill/>
            <a:prstDash val="solid"/>
            <a:miter/>
          </a:ln>
        </p:spPr>
        <p:txBody>
          <a:bodyPr rtlCol="0" anchor="ctr"/>
          <a:lstStyle/>
          <a:p>
            <a:endParaRPr lang="en-US"/>
          </a:p>
        </p:txBody>
      </p:sp>
      <p:sp>
        <p:nvSpPr>
          <p:cNvPr id="38" name="Rectangle 37">
            <a:extLst>
              <a:ext uri="{FF2B5EF4-FFF2-40B4-BE49-F238E27FC236}">
                <a16:creationId xmlns:a16="http://schemas.microsoft.com/office/drawing/2014/main" id="{C70191CD-D48F-4F7A-8077-0380603A29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73128" y="6172201"/>
            <a:ext cx="118872"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26759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7</Slides>
  <Notes>0</Notes>
  <HiddenSlides>0</HiddenSlide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Assessing the Role of Technological Progress in Shaping Birth Rate Trends in the United States </vt:lpstr>
      <vt:lpstr>Introduction</vt:lpstr>
      <vt:lpstr>Research Statement and Hypothesis</vt:lpstr>
      <vt:lpstr>Methods </vt:lpstr>
      <vt:lpstr>Conclusion</vt:lpstr>
      <vt:lpstr>References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Oparaji, Chizoma</dc:creator>
  <cp:revision>2</cp:revision>
  <dcterms:created xsi:type="dcterms:W3CDTF">2024-10-07T04:39:46Z</dcterms:created>
  <dcterms:modified xsi:type="dcterms:W3CDTF">2024-10-08T15:59:24Z</dcterms:modified>
</cp:coreProperties>
</file>